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media/image16.jpg" ContentType="image/jpg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58" r:id="rId5"/>
    <p:sldId id="256" r:id="rId6"/>
    <p:sldId id="4161" r:id="rId7"/>
    <p:sldId id="4162" r:id="rId8"/>
    <p:sldId id="4163" r:id="rId9"/>
    <p:sldId id="4159" r:id="rId10"/>
    <p:sldId id="4160" r:id="rId11"/>
    <p:sldId id="4154" r:id="rId12"/>
    <p:sldId id="4156" r:id="rId13"/>
    <p:sldId id="4133" r:id="rId14"/>
    <p:sldId id="4138" r:id="rId15"/>
    <p:sldId id="263" r:id="rId16"/>
    <p:sldId id="267" r:id="rId17"/>
    <p:sldId id="4157" r:id="rId18"/>
    <p:sldId id="4158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Walters" initials="AW" lastIdx="1" clrIdx="0">
    <p:extLst>
      <p:ext uri="{19B8F6BF-5375-455C-9EA6-DF929625EA0E}">
        <p15:presenceInfo xmlns:p15="http://schemas.microsoft.com/office/powerpoint/2012/main" userId="S::AmyWalters@roalddahlcharity.org::68330f1e-4065-4584-95e5-37a69abea7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MH</a:t>
            </a:r>
            <a:r>
              <a:rPr lang="en-GB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prevalence NHS vs General Population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PTSD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1.NHS check</c:v>
                </c:pt>
                <c:pt idx="1">
                  <c:v>2.Trauma Group</c:v>
                </c:pt>
                <c:pt idx="2">
                  <c:v>Average NHS staff</c:v>
                </c:pt>
                <c:pt idx="3">
                  <c:v>3.C19 UK public study</c:v>
                </c:pt>
                <c:pt idx="4">
                  <c:v>4.MH UK</c:v>
                </c:pt>
              </c:strCache>
            </c:strRef>
          </c:cat>
          <c:val>
            <c:numRef>
              <c:f>Sheet1!$B$2:$F$2</c:f>
              <c:numCache>
                <c:formatCode>0.00%</c:formatCode>
                <c:ptCount val="5"/>
                <c:pt idx="0" formatCode="0%">
                  <c:v>0.26</c:v>
                </c:pt>
                <c:pt idx="1">
                  <c:v>0.22620000000000001</c:v>
                </c:pt>
                <c:pt idx="2">
                  <c:v>0.24310000000000001</c:v>
                </c:pt>
                <c:pt idx="3">
                  <c:v>4.3999999999999997E-2</c:v>
                </c:pt>
                <c:pt idx="4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9-4303-AABE-AD3F716D640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Anxiety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1.NHS check</c:v>
                </c:pt>
                <c:pt idx="1">
                  <c:v>2.Trauma Group</c:v>
                </c:pt>
                <c:pt idx="2">
                  <c:v>Average NHS staff</c:v>
                </c:pt>
                <c:pt idx="3">
                  <c:v>3.C19 UK public study</c:v>
                </c:pt>
                <c:pt idx="4">
                  <c:v>4.MH UK</c:v>
                </c:pt>
              </c:strCache>
            </c:strRef>
          </c:cat>
          <c:val>
            <c:numRef>
              <c:f>Sheet1!$B$3:$F$3</c:f>
              <c:numCache>
                <c:formatCode>0.00%</c:formatCode>
                <c:ptCount val="5"/>
                <c:pt idx="0" formatCode="0%">
                  <c:v>0.23</c:v>
                </c:pt>
                <c:pt idx="1">
                  <c:v>0.3765</c:v>
                </c:pt>
                <c:pt idx="2">
                  <c:v>0.30320000000000003</c:v>
                </c:pt>
                <c:pt idx="3">
                  <c:v>0.24399999999999999</c:v>
                </c:pt>
                <c:pt idx="4" formatCode="0%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9-4303-AABE-AD3F716D640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Depression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1.NHS check</c:v>
                </c:pt>
                <c:pt idx="1">
                  <c:v>2.Trauma Group</c:v>
                </c:pt>
                <c:pt idx="2">
                  <c:v>Average NHS staff</c:v>
                </c:pt>
                <c:pt idx="3">
                  <c:v>3.C19 UK public study</c:v>
                </c:pt>
                <c:pt idx="4">
                  <c:v>4.MH UK</c:v>
                </c:pt>
              </c:strCache>
            </c:strRef>
          </c:cat>
          <c:val>
            <c:numRef>
              <c:f>Sheet1!$B$4:$F$4</c:f>
              <c:numCache>
                <c:formatCode>0.00%</c:formatCode>
                <c:ptCount val="5"/>
                <c:pt idx="0" formatCode="0%">
                  <c:v>0.28000000000000003</c:v>
                </c:pt>
                <c:pt idx="1">
                  <c:v>0.4703</c:v>
                </c:pt>
                <c:pt idx="2">
                  <c:v>0.37509999999999999</c:v>
                </c:pt>
                <c:pt idx="3">
                  <c:v>0.314</c:v>
                </c:pt>
                <c:pt idx="4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9-4303-AABE-AD3F716D6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083856"/>
        <c:axId val="467084184"/>
      </c:barChart>
      <c:catAx>
        <c:axId val="46708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7084184"/>
        <c:crosses val="autoZero"/>
        <c:auto val="1"/>
        <c:lblAlgn val="ctr"/>
        <c:lblOffset val="100"/>
        <c:noMultiLvlLbl val="0"/>
      </c:catAx>
      <c:valAx>
        <c:axId val="467084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70608341982688"/>
          <c:y val="0.89944861503054874"/>
          <c:w val="0.36927229206252887"/>
          <c:h val="6.9371421134825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551032286098122"/>
          <c:w val="0.9795104590761855"/>
          <c:h val="0.70539369699827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Critical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436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04-4C61-894A-D1235D775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4-4C61-894A-D1235D77531E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04-4C61-894A-D1235D77531E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Mental Health Acute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General</c:formatCode>
                <c:ptCount val="1"/>
                <c:pt idx="0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04-4C61-894A-D1235D77531E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Learning Disabilities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Sheet1!$B$6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04-4C61-894A-D1235D77531E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Children &amp; Young People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Sheet1!$B$7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04-4C61-894A-D1235D77531E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Health and Criminal Justice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Sheet1!$B$8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04-4C61-894A-D1235D77531E}"/>
            </c:ext>
          </c:extLst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International Nurses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Sheet1!$B$9</c:f>
              <c:numCache>
                <c:formatCode>General</c:formatCode>
                <c:ptCount val="1"/>
                <c:pt idx="0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04-4C61-894A-D1235D77531E}"/>
            </c:ext>
          </c:extLst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Children &amp; Young People Mental Health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Sheet1!$B$10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4-4C61-894A-D1235D77531E}"/>
            </c:ext>
          </c:extLst>
        </c:ser>
        <c:ser>
          <c:idx val="8"/>
          <c:order val="8"/>
          <c:tx>
            <c:strRef>
              <c:f>Sheet1!$A$11</c:f>
              <c:strCache>
                <c:ptCount val="1"/>
                <c:pt idx="0">
                  <c:v>Safeguarding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Sheet1!$B$11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04-4C61-894A-D1235D7753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85109080"/>
        <c:axId val="685109408"/>
      </c:barChart>
      <c:catAx>
        <c:axId val="685109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109408"/>
        <c:crosses val="autoZero"/>
        <c:auto val="1"/>
        <c:lblAlgn val="ctr"/>
        <c:lblOffset val="100"/>
        <c:noMultiLvlLbl val="0"/>
      </c:catAx>
      <c:valAx>
        <c:axId val="685109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5109080"/>
        <c:crossesAt val="0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190427545692983E-3"/>
          <c:y val="2.2625554042610383E-2"/>
          <c:w val="0.99580957245430701"/>
          <c:h val="0.23157509726555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881FA-AB23-4044-BAF7-5B7DD4AE0E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A705A8-42BF-4383-BA00-9805D4C17C6F}">
      <dgm:prSet phldrT="[Text]"/>
      <dgm:spPr/>
      <dgm:t>
        <a:bodyPr/>
        <a:lstStyle/>
        <a:p>
          <a:r>
            <a:rPr lang="en-GB" dirty="0"/>
            <a:t>Phase 1</a:t>
          </a:r>
        </a:p>
      </dgm:t>
    </dgm:pt>
    <dgm:pt modelId="{C6637B64-4B0A-4D0D-B73C-A7AD89775E76}" type="parTrans" cxnId="{CFB341DC-A637-40B0-9CD1-6CE2F038F9D1}">
      <dgm:prSet/>
      <dgm:spPr/>
      <dgm:t>
        <a:bodyPr/>
        <a:lstStyle/>
        <a:p>
          <a:endParaRPr lang="en-GB"/>
        </a:p>
      </dgm:t>
    </dgm:pt>
    <dgm:pt modelId="{443912D3-AA0A-4D3A-9E0B-E4EA4440EA21}" type="sibTrans" cxnId="{CFB341DC-A637-40B0-9CD1-6CE2F038F9D1}">
      <dgm:prSet/>
      <dgm:spPr/>
      <dgm:t>
        <a:bodyPr/>
        <a:lstStyle/>
        <a:p>
          <a:endParaRPr lang="en-GB"/>
        </a:p>
      </dgm:t>
    </dgm:pt>
    <dgm:pt modelId="{748988A3-DD52-46F7-9840-BB1B93CDCB51}">
      <dgm:prSet phldrT="[Text]" custT="1"/>
      <dgm:spPr/>
      <dgm:t>
        <a:bodyPr/>
        <a:lstStyle/>
        <a:p>
          <a:r>
            <a:rPr lang="en-GB" sz="900" b="1" dirty="0"/>
            <a:t>436</a:t>
          </a:r>
          <a:r>
            <a:rPr lang="en-GB" sz="900" dirty="0"/>
            <a:t> </a:t>
          </a:r>
        </a:p>
        <a:p>
          <a:r>
            <a:rPr lang="en-GB" sz="900" dirty="0"/>
            <a:t>Critical Care</a:t>
          </a:r>
        </a:p>
      </dgm:t>
    </dgm:pt>
    <dgm:pt modelId="{86D40792-1ADD-4666-9E1B-1351AFD62582}" type="parTrans" cxnId="{26192CF0-862C-4317-91BC-7F432B981F93}">
      <dgm:prSet/>
      <dgm:spPr/>
      <dgm:t>
        <a:bodyPr/>
        <a:lstStyle/>
        <a:p>
          <a:endParaRPr lang="en-GB"/>
        </a:p>
      </dgm:t>
    </dgm:pt>
    <dgm:pt modelId="{63794F4F-0EDD-4B1D-953E-0DF41B357FDC}" type="sibTrans" cxnId="{26192CF0-862C-4317-91BC-7F432B981F93}">
      <dgm:prSet/>
      <dgm:spPr/>
      <dgm:t>
        <a:bodyPr/>
        <a:lstStyle/>
        <a:p>
          <a:endParaRPr lang="en-GB"/>
        </a:p>
      </dgm:t>
    </dgm:pt>
    <dgm:pt modelId="{4CE20A78-6EF1-44F9-B806-C74A33C81969}">
      <dgm:prSet phldrT="[Text]"/>
      <dgm:spPr/>
      <dgm:t>
        <a:bodyPr/>
        <a:lstStyle/>
        <a:p>
          <a:r>
            <a:rPr lang="en-GB" dirty="0"/>
            <a:t>Phase 2</a:t>
          </a:r>
        </a:p>
      </dgm:t>
    </dgm:pt>
    <dgm:pt modelId="{D92C54F6-77FE-487D-8950-D2FD3C462406}" type="parTrans" cxnId="{98B593A4-DDA0-43FF-BD98-A35B9B667B0B}">
      <dgm:prSet/>
      <dgm:spPr/>
      <dgm:t>
        <a:bodyPr/>
        <a:lstStyle/>
        <a:p>
          <a:endParaRPr lang="en-GB"/>
        </a:p>
      </dgm:t>
    </dgm:pt>
    <dgm:pt modelId="{58C3222C-9AB6-46FD-B452-9FC86998CD85}" type="sibTrans" cxnId="{98B593A4-DDA0-43FF-BD98-A35B9B667B0B}">
      <dgm:prSet/>
      <dgm:spPr/>
      <dgm:t>
        <a:bodyPr/>
        <a:lstStyle/>
        <a:p>
          <a:endParaRPr lang="en-GB"/>
        </a:p>
      </dgm:t>
    </dgm:pt>
    <dgm:pt modelId="{F9DB6BFF-4B08-48AF-A649-5E4D0A4D8F1D}">
      <dgm:prSet phldrT="[Text]" custT="1"/>
      <dgm:spPr/>
      <dgm:t>
        <a:bodyPr/>
        <a:lstStyle/>
        <a:p>
          <a:r>
            <a:rPr lang="en-GB" sz="900" b="1" dirty="0"/>
            <a:t>162</a:t>
          </a:r>
          <a:r>
            <a:rPr lang="en-GB" sz="900" dirty="0"/>
            <a:t> </a:t>
          </a:r>
        </a:p>
        <a:p>
          <a:r>
            <a:rPr lang="en-GB" sz="900" dirty="0"/>
            <a:t>Children and Young People</a:t>
          </a:r>
        </a:p>
      </dgm:t>
    </dgm:pt>
    <dgm:pt modelId="{D5CCD420-A4B9-4488-9E5C-CB345167A10C}" type="parTrans" cxnId="{22F83769-B985-4A9A-BCC1-8DDFFCD96ABF}">
      <dgm:prSet/>
      <dgm:spPr/>
      <dgm:t>
        <a:bodyPr/>
        <a:lstStyle/>
        <a:p>
          <a:endParaRPr lang="en-GB"/>
        </a:p>
      </dgm:t>
    </dgm:pt>
    <dgm:pt modelId="{33A09837-656B-4F81-81EA-A0BE89D95B09}" type="sibTrans" cxnId="{22F83769-B985-4A9A-BCC1-8DDFFCD96ABF}">
      <dgm:prSet/>
      <dgm:spPr/>
      <dgm:t>
        <a:bodyPr/>
        <a:lstStyle/>
        <a:p>
          <a:endParaRPr lang="en-GB"/>
        </a:p>
      </dgm:t>
    </dgm:pt>
    <dgm:pt modelId="{BCCAE173-2205-47D6-9113-DC65657DFA31}">
      <dgm:prSet phldrT="[Text]" custT="1"/>
      <dgm:spPr/>
      <dgm:t>
        <a:bodyPr/>
        <a:lstStyle/>
        <a:p>
          <a:r>
            <a:rPr lang="en-GB" sz="900" b="1" dirty="0"/>
            <a:t>340</a:t>
          </a:r>
          <a:r>
            <a:rPr lang="en-GB" sz="900" dirty="0"/>
            <a:t> </a:t>
          </a:r>
        </a:p>
        <a:p>
          <a:r>
            <a:rPr lang="en-GB" sz="900" dirty="0"/>
            <a:t>Mental Health</a:t>
          </a:r>
        </a:p>
      </dgm:t>
    </dgm:pt>
    <dgm:pt modelId="{3090F4B6-B0DE-4D94-9EE8-4D01134F2040}" type="parTrans" cxnId="{BBC83126-9A57-4F98-9FC8-3E54B256B813}">
      <dgm:prSet/>
      <dgm:spPr/>
      <dgm:t>
        <a:bodyPr/>
        <a:lstStyle/>
        <a:p>
          <a:endParaRPr lang="en-GB"/>
        </a:p>
      </dgm:t>
    </dgm:pt>
    <dgm:pt modelId="{49E3785B-21D2-4536-A317-A03B61BA6063}" type="sibTrans" cxnId="{BBC83126-9A57-4F98-9FC8-3E54B256B813}">
      <dgm:prSet/>
      <dgm:spPr/>
      <dgm:t>
        <a:bodyPr/>
        <a:lstStyle/>
        <a:p>
          <a:endParaRPr lang="en-GB"/>
        </a:p>
      </dgm:t>
    </dgm:pt>
    <dgm:pt modelId="{7CCE602A-29D7-4E40-A82B-45868DE820A5}">
      <dgm:prSet phldrT="[Text]"/>
      <dgm:spPr/>
      <dgm:t>
        <a:bodyPr/>
        <a:lstStyle/>
        <a:p>
          <a:r>
            <a:rPr lang="en-GB" dirty="0"/>
            <a:t>Phase 3</a:t>
          </a:r>
        </a:p>
      </dgm:t>
    </dgm:pt>
    <dgm:pt modelId="{8DBF6B10-346E-47E3-B90D-D75B3BBF87E0}" type="parTrans" cxnId="{2A85F8FC-AB8D-47E6-938E-83F95B0D1954}">
      <dgm:prSet/>
      <dgm:spPr/>
      <dgm:t>
        <a:bodyPr/>
        <a:lstStyle/>
        <a:p>
          <a:endParaRPr lang="en-GB"/>
        </a:p>
      </dgm:t>
    </dgm:pt>
    <dgm:pt modelId="{9111316A-A1F4-4E89-9616-4B39B062471E}" type="sibTrans" cxnId="{2A85F8FC-AB8D-47E6-938E-83F95B0D1954}">
      <dgm:prSet/>
      <dgm:spPr/>
      <dgm:t>
        <a:bodyPr/>
        <a:lstStyle/>
        <a:p>
          <a:endParaRPr lang="en-GB"/>
        </a:p>
      </dgm:t>
    </dgm:pt>
    <dgm:pt modelId="{35BFFAAB-F2C2-482C-A3E5-50B8D00D20AB}">
      <dgm:prSet phldrT="[Text]" custT="1"/>
      <dgm:spPr/>
      <dgm:t>
        <a:bodyPr/>
        <a:lstStyle/>
        <a:p>
          <a:r>
            <a:rPr lang="en-GB" sz="900" b="1" dirty="0"/>
            <a:t>98</a:t>
          </a:r>
          <a:r>
            <a:rPr lang="en-GB" sz="900" dirty="0"/>
            <a:t> </a:t>
          </a:r>
        </a:p>
        <a:p>
          <a:r>
            <a:rPr lang="en-GB" sz="900" dirty="0"/>
            <a:t>Health and Criminal Justice</a:t>
          </a:r>
        </a:p>
      </dgm:t>
    </dgm:pt>
    <dgm:pt modelId="{7B67DB12-006C-4F73-8A3D-9FF63325A852}" type="parTrans" cxnId="{82498F2E-8545-48F0-AB89-C2BE8794807A}">
      <dgm:prSet/>
      <dgm:spPr/>
      <dgm:t>
        <a:bodyPr/>
        <a:lstStyle/>
        <a:p>
          <a:endParaRPr lang="en-GB"/>
        </a:p>
      </dgm:t>
    </dgm:pt>
    <dgm:pt modelId="{375CBFF0-CD2F-4B50-9EA4-51CE485F6AE5}" type="sibTrans" cxnId="{82498F2E-8545-48F0-AB89-C2BE8794807A}">
      <dgm:prSet/>
      <dgm:spPr/>
      <dgm:t>
        <a:bodyPr/>
        <a:lstStyle/>
        <a:p>
          <a:endParaRPr lang="en-GB"/>
        </a:p>
      </dgm:t>
    </dgm:pt>
    <dgm:pt modelId="{5D09A9A7-4E09-458B-B8EC-18F9927EB91B}">
      <dgm:prSet phldrT="[Text]" custT="1"/>
      <dgm:spPr/>
      <dgm:t>
        <a:bodyPr/>
        <a:lstStyle/>
        <a:p>
          <a:r>
            <a:rPr lang="en-GB" sz="900" b="1" dirty="0"/>
            <a:t>75</a:t>
          </a:r>
          <a:r>
            <a:rPr lang="en-GB" sz="900" dirty="0"/>
            <a:t> </a:t>
          </a:r>
        </a:p>
        <a:p>
          <a:r>
            <a:rPr lang="en-GB" sz="900" dirty="0"/>
            <a:t>Children and Young People Mental Health</a:t>
          </a:r>
        </a:p>
      </dgm:t>
    </dgm:pt>
    <dgm:pt modelId="{C3B46BF4-3E08-44E0-A14C-A7376625736A}" type="parTrans" cxnId="{1157C26C-7155-4933-8E88-15A7BCAEEC92}">
      <dgm:prSet/>
      <dgm:spPr/>
      <dgm:t>
        <a:bodyPr/>
        <a:lstStyle/>
        <a:p>
          <a:endParaRPr lang="en-GB"/>
        </a:p>
      </dgm:t>
    </dgm:pt>
    <dgm:pt modelId="{1475FC02-8C35-4928-B663-EFF0FAC0EA53}" type="sibTrans" cxnId="{1157C26C-7155-4933-8E88-15A7BCAEEC92}">
      <dgm:prSet/>
      <dgm:spPr/>
      <dgm:t>
        <a:bodyPr/>
        <a:lstStyle/>
        <a:p>
          <a:endParaRPr lang="en-GB"/>
        </a:p>
      </dgm:t>
    </dgm:pt>
    <dgm:pt modelId="{D2B7CDED-D1B8-439A-9791-832E2638D0E7}">
      <dgm:prSet phldrT="[Text]" custT="1"/>
      <dgm:spPr/>
      <dgm:t>
        <a:bodyPr/>
        <a:lstStyle/>
        <a:p>
          <a:r>
            <a:rPr lang="en-GB" sz="900" b="1" dirty="0"/>
            <a:t>68</a:t>
          </a:r>
        </a:p>
        <a:p>
          <a:r>
            <a:rPr lang="en-GB" sz="900" b="1" dirty="0"/>
            <a:t> </a:t>
          </a:r>
          <a:r>
            <a:rPr lang="en-GB" sz="900" dirty="0"/>
            <a:t>Learning Disabilities</a:t>
          </a:r>
        </a:p>
      </dgm:t>
    </dgm:pt>
    <dgm:pt modelId="{574584A2-B929-4373-A2CD-A858A3764DCD}" type="parTrans" cxnId="{13732AC3-06E5-4FA0-A574-F7FE235EC8A8}">
      <dgm:prSet/>
      <dgm:spPr/>
      <dgm:t>
        <a:bodyPr/>
        <a:lstStyle/>
        <a:p>
          <a:endParaRPr lang="en-GB"/>
        </a:p>
      </dgm:t>
    </dgm:pt>
    <dgm:pt modelId="{E65BA532-BD20-4E3B-BC28-23E8895E7D1A}" type="sibTrans" cxnId="{13732AC3-06E5-4FA0-A574-F7FE235EC8A8}">
      <dgm:prSet/>
      <dgm:spPr/>
      <dgm:t>
        <a:bodyPr/>
        <a:lstStyle/>
        <a:p>
          <a:endParaRPr lang="en-GB"/>
        </a:p>
      </dgm:t>
    </dgm:pt>
    <dgm:pt modelId="{2DF2F468-66AD-4FF2-871A-6DF332C76BE2}">
      <dgm:prSet phldrT="[Text]" custT="1"/>
      <dgm:spPr/>
      <dgm:t>
        <a:bodyPr/>
        <a:lstStyle/>
        <a:p>
          <a:r>
            <a:rPr lang="en-GB" sz="900" b="1" dirty="0"/>
            <a:t>709</a:t>
          </a:r>
          <a:r>
            <a:rPr lang="en-GB" sz="900" dirty="0"/>
            <a:t> </a:t>
          </a:r>
        </a:p>
        <a:p>
          <a:r>
            <a:rPr lang="en-GB" sz="900" dirty="0"/>
            <a:t>Community</a:t>
          </a:r>
        </a:p>
      </dgm:t>
    </dgm:pt>
    <dgm:pt modelId="{CA83FED3-0EB2-4E4A-81ED-34D84B6D8104}" type="parTrans" cxnId="{6FF32D69-563F-4F06-94CC-C656ECF94A85}">
      <dgm:prSet/>
      <dgm:spPr/>
      <dgm:t>
        <a:bodyPr/>
        <a:lstStyle/>
        <a:p>
          <a:endParaRPr lang="en-GB"/>
        </a:p>
      </dgm:t>
    </dgm:pt>
    <dgm:pt modelId="{571644E9-6346-4312-864A-C8A50AD3E41D}" type="sibTrans" cxnId="{6FF32D69-563F-4F06-94CC-C656ECF94A85}">
      <dgm:prSet/>
      <dgm:spPr/>
      <dgm:t>
        <a:bodyPr/>
        <a:lstStyle/>
        <a:p>
          <a:endParaRPr lang="en-GB"/>
        </a:p>
      </dgm:t>
    </dgm:pt>
    <dgm:pt modelId="{F1D5E884-DCD7-41E8-A3E8-50CBE2FF1C0F}">
      <dgm:prSet custT="1"/>
      <dgm:spPr/>
      <dgm:t>
        <a:bodyPr/>
        <a:lstStyle/>
        <a:p>
          <a:r>
            <a:rPr lang="en-GB" sz="900" b="1" dirty="0"/>
            <a:t>207</a:t>
          </a:r>
          <a:r>
            <a:rPr lang="en-GB" sz="900" dirty="0"/>
            <a:t> </a:t>
          </a:r>
        </a:p>
        <a:p>
          <a:r>
            <a:rPr lang="en-GB" sz="900" dirty="0"/>
            <a:t>International Nurses</a:t>
          </a:r>
        </a:p>
      </dgm:t>
    </dgm:pt>
    <dgm:pt modelId="{DA87EC2C-2E0D-4E2F-ACC8-668744FF5F33}" type="parTrans" cxnId="{1F13B8AC-B6CA-4BDB-BF4B-DAFECD73A19E}">
      <dgm:prSet/>
      <dgm:spPr/>
      <dgm:t>
        <a:bodyPr/>
        <a:lstStyle/>
        <a:p>
          <a:endParaRPr lang="en-GB"/>
        </a:p>
      </dgm:t>
    </dgm:pt>
    <dgm:pt modelId="{70DCA0DF-C0D3-4CC7-95FC-6C8B4D35353A}" type="sibTrans" cxnId="{1F13B8AC-B6CA-4BDB-BF4B-DAFECD73A19E}">
      <dgm:prSet/>
      <dgm:spPr/>
      <dgm:t>
        <a:bodyPr/>
        <a:lstStyle/>
        <a:p>
          <a:endParaRPr lang="en-GB"/>
        </a:p>
      </dgm:t>
    </dgm:pt>
    <dgm:pt modelId="{F4CC1903-0375-439A-AD1D-7C788749474E}">
      <dgm:prSet phldrT="[Text]" custT="1"/>
      <dgm:spPr/>
      <dgm:t>
        <a:bodyPr/>
        <a:lstStyle/>
        <a:p>
          <a:r>
            <a:rPr lang="en-GB" sz="900" b="1" dirty="0"/>
            <a:t>24</a:t>
          </a:r>
          <a:r>
            <a:rPr lang="en-GB" sz="900" dirty="0"/>
            <a:t> </a:t>
          </a:r>
        </a:p>
        <a:p>
          <a:r>
            <a:rPr lang="en-GB" sz="900" dirty="0"/>
            <a:t>Safeguarding</a:t>
          </a:r>
        </a:p>
      </dgm:t>
    </dgm:pt>
    <dgm:pt modelId="{13F7A813-7677-4D27-A22E-E4569BE5581D}" type="parTrans" cxnId="{53405D33-1951-4915-AE8C-DF63D5D5BA50}">
      <dgm:prSet/>
      <dgm:spPr/>
      <dgm:t>
        <a:bodyPr/>
        <a:lstStyle/>
        <a:p>
          <a:endParaRPr lang="en-GB"/>
        </a:p>
      </dgm:t>
    </dgm:pt>
    <dgm:pt modelId="{3E08B196-B230-48B6-9C59-404A26B74B3C}" type="sibTrans" cxnId="{53405D33-1951-4915-AE8C-DF63D5D5BA50}">
      <dgm:prSet/>
      <dgm:spPr/>
      <dgm:t>
        <a:bodyPr/>
        <a:lstStyle/>
        <a:p>
          <a:endParaRPr lang="en-GB"/>
        </a:p>
      </dgm:t>
    </dgm:pt>
    <dgm:pt modelId="{D15F9B16-1615-4AE6-8369-AD96EBABFD09}">
      <dgm:prSet custT="1"/>
      <dgm:spPr/>
      <dgm:t>
        <a:bodyPr/>
        <a:lstStyle/>
        <a:p>
          <a:r>
            <a:rPr lang="en-GB" sz="900" b="1" dirty="0"/>
            <a:t>2,886</a:t>
          </a:r>
          <a:r>
            <a:rPr lang="en-GB" sz="900" dirty="0"/>
            <a:t> </a:t>
          </a:r>
        </a:p>
        <a:p>
          <a:r>
            <a:rPr lang="en-GB" sz="900" dirty="0"/>
            <a:t>Regional Allocation</a:t>
          </a:r>
        </a:p>
      </dgm:t>
    </dgm:pt>
    <dgm:pt modelId="{19F09786-7BBC-430B-B558-BD19A3F17F96}" type="parTrans" cxnId="{C70E1EAD-7B4A-415E-B900-2BC8EF6E3B70}">
      <dgm:prSet/>
      <dgm:spPr/>
      <dgm:t>
        <a:bodyPr/>
        <a:lstStyle/>
        <a:p>
          <a:endParaRPr lang="en-GB"/>
        </a:p>
      </dgm:t>
    </dgm:pt>
    <dgm:pt modelId="{FE81B5AC-DEFF-4C4F-8E2E-3F2612387A2A}" type="sibTrans" cxnId="{C70E1EAD-7B4A-415E-B900-2BC8EF6E3B70}">
      <dgm:prSet/>
      <dgm:spPr/>
      <dgm:t>
        <a:bodyPr/>
        <a:lstStyle/>
        <a:p>
          <a:endParaRPr lang="en-GB"/>
        </a:p>
      </dgm:t>
    </dgm:pt>
    <dgm:pt modelId="{91DF9834-8ED4-4FC4-B9CE-4534524EE3A8}">
      <dgm:prSet/>
      <dgm:spPr/>
      <dgm:t>
        <a:bodyPr/>
        <a:lstStyle/>
        <a:p>
          <a:r>
            <a:rPr lang="en-GB" dirty="0"/>
            <a:t>Phase 4</a:t>
          </a:r>
        </a:p>
      </dgm:t>
    </dgm:pt>
    <dgm:pt modelId="{ECE85271-4294-4832-BD25-CD058A25BF2B}" type="parTrans" cxnId="{BA9506EB-D8EA-401B-9A8B-4BF89D013824}">
      <dgm:prSet/>
      <dgm:spPr/>
      <dgm:t>
        <a:bodyPr/>
        <a:lstStyle/>
        <a:p>
          <a:endParaRPr lang="en-GB"/>
        </a:p>
      </dgm:t>
    </dgm:pt>
    <dgm:pt modelId="{C7DDFF99-B2BB-4C63-9347-790C6B3F0A01}" type="sibTrans" cxnId="{BA9506EB-D8EA-401B-9A8B-4BF89D013824}">
      <dgm:prSet/>
      <dgm:spPr/>
      <dgm:t>
        <a:bodyPr/>
        <a:lstStyle/>
        <a:p>
          <a:endParaRPr lang="en-GB"/>
        </a:p>
      </dgm:t>
    </dgm:pt>
    <dgm:pt modelId="{F98696F8-BE85-4B92-A802-6B494787FA12}">
      <dgm:prSet custT="1"/>
      <dgm:spPr/>
      <dgm:t>
        <a:bodyPr/>
        <a:lstStyle/>
        <a:p>
          <a:r>
            <a:rPr lang="en-GB" sz="900" dirty="0"/>
            <a:t>GPN Nurses </a:t>
          </a:r>
          <a:r>
            <a:rPr lang="en-GB" sz="900" b="1" dirty="0"/>
            <a:t>TBC</a:t>
          </a:r>
        </a:p>
      </dgm:t>
    </dgm:pt>
    <dgm:pt modelId="{C65850E4-EE6C-401F-9F9D-59308CC60CB7}" type="parTrans" cxnId="{6A91BB54-69AF-4F2E-A7F2-ECA4B6DDD185}">
      <dgm:prSet/>
      <dgm:spPr/>
      <dgm:t>
        <a:bodyPr/>
        <a:lstStyle/>
        <a:p>
          <a:endParaRPr lang="en-GB"/>
        </a:p>
      </dgm:t>
    </dgm:pt>
    <dgm:pt modelId="{9B8956EA-DDC6-404A-A0E9-45F96525DDF3}" type="sibTrans" cxnId="{6A91BB54-69AF-4F2E-A7F2-ECA4B6DDD185}">
      <dgm:prSet/>
      <dgm:spPr/>
      <dgm:t>
        <a:bodyPr/>
        <a:lstStyle/>
        <a:p>
          <a:endParaRPr lang="en-GB"/>
        </a:p>
      </dgm:t>
    </dgm:pt>
    <dgm:pt modelId="{930584DF-D8E1-4577-B8B5-2E1003DAF227}" type="pres">
      <dgm:prSet presAssocID="{21A881FA-AB23-4044-BAF7-5B7DD4AE0E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165C7-491B-4BC4-9248-F3B5FF022426}" type="pres">
      <dgm:prSet presAssocID="{12A705A8-42BF-4383-BA00-9805D4C17C6F}" presName="compNode" presStyleCnt="0"/>
      <dgm:spPr/>
    </dgm:pt>
    <dgm:pt modelId="{BEFA16EB-E3E3-480E-92B4-F17249D11669}" type="pres">
      <dgm:prSet presAssocID="{12A705A8-42BF-4383-BA00-9805D4C17C6F}" presName="aNode" presStyleLbl="bgShp" presStyleIdx="0" presStyleCnt="4"/>
      <dgm:spPr/>
      <dgm:t>
        <a:bodyPr/>
        <a:lstStyle/>
        <a:p>
          <a:endParaRPr lang="en-US"/>
        </a:p>
      </dgm:t>
    </dgm:pt>
    <dgm:pt modelId="{A1C11C3F-1686-41E7-A2A5-C365F8438589}" type="pres">
      <dgm:prSet presAssocID="{12A705A8-42BF-4383-BA00-9805D4C17C6F}" presName="textNode" presStyleLbl="bgShp" presStyleIdx="0" presStyleCnt="4"/>
      <dgm:spPr/>
      <dgm:t>
        <a:bodyPr/>
        <a:lstStyle/>
        <a:p>
          <a:endParaRPr lang="en-US"/>
        </a:p>
      </dgm:t>
    </dgm:pt>
    <dgm:pt modelId="{FA9E681A-D91B-49CA-AC93-6D0152E8B706}" type="pres">
      <dgm:prSet presAssocID="{12A705A8-42BF-4383-BA00-9805D4C17C6F}" presName="compChildNode" presStyleCnt="0"/>
      <dgm:spPr/>
    </dgm:pt>
    <dgm:pt modelId="{82D14EE0-DE90-4961-848A-DA5885CCAE23}" type="pres">
      <dgm:prSet presAssocID="{12A705A8-42BF-4383-BA00-9805D4C17C6F}" presName="theInnerList" presStyleCnt="0"/>
      <dgm:spPr/>
    </dgm:pt>
    <dgm:pt modelId="{83D510F5-2B4F-481A-A971-3F4FB4A54A27}" type="pres">
      <dgm:prSet presAssocID="{748988A3-DD52-46F7-9840-BB1B93CDCB51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848E6-F825-4ECA-A04B-EC7F6DCEE7F2}" type="pres">
      <dgm:prSet presAssocID="{12A705A8-42BF-4383-BA00-9805D4C17C6F}" presName="aSpace" presStyleCnt="0"/>
      <dgm:spPr/>
    </dgm:pt>
    <dgm:pt modelId="{2D331A6C-065A-4984-851F-0099FF4A07BB}" type="pres">
      <dgm:prSet presAssocID="{4CE20A78-6EF1-44F9-B806-C74A33C81969}" presName="compNode" presStyleCnt="0"/>
      <dgm:spPr/>
    </dgm:pt>
    <dgm:pt modelId="{9A871D3C-0892-4C82-B957-F5E0DA2E6B1A}" type="pres">
      <dgm:prSet presAssocID="{4CE20A78-6EF1-44F9-B806-C74A33C81969}" presName="aNode" presStyleLbl="bgShp" presStyleIdx="1" presStyleCnt="4"/>
      <dgm:spPr/>
      <dgm:t>
        <a:bodyPr/>
        <a:lstStyle/>
        <a:p>
          <a:endParaRPr lang="en-US"/>
        </a:p>
      </dgm:t>
    </dgm:pt>
    <dgm:pt modelId="{74C48EE4-1BA0-4F7B-8D35-61FCC808D4C7}" type="pres">
      <dgm:prSet presAssocID="{4CE20A78-6EF1-44F9-B806-C74A33C81969}" presName="textNode" presStyleLbl="bgShp" presStyleIdx="1" presStyleCnt="4"/>
      <dgm:spPr/>
      <dgm:t>
        <a:bodyPr/>
        <a:lstStyle/>
        <a:p>
          <a:endParaRPr lang="en-US"/>
        </a:p>
      </dgm:t>
    </dgm:pt>
    <dgm:pt modelId="{B06B1089-78F7-4D3E-96EC-5C29FCE74335}" type="pres">
      <dgm:prSet presAssocID="{4CE20A78-6EF1-44F9-B806-C74A33C81969}" presName="compChildNode" presStyleCnt="0"/>
      <dgm:spPr/>
    </dgm:pt>
    <dgm:pt modelId="{91870AA8-629C-4EB0-ADCF-E7BD8849F72E}" type="pres">
      <dgm:prSet presAssocID="{4CE20A78-6EF1-44F9-B806-C74A33C81969}" presName="theInnerList" presStyleCnt="0"/>
      <dgm:spPr/>
    </dgm:pt>
    <dgm:pt modelId="{D7129296-745D-4293-BAF1-EB36995B6F24}" type="pres">
      <dgm:prSet presAssocID="{F9DB6BFF-4B08-48AF-A649-5E4D0A4D8F1D}" presName="childNode" presStyleLbl="node1" presStyleIdx="1" presStyleCnt="11" custScaleY="16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54FD0-4E4F-496F-9D15-0314ECB6FFE2}" type="pres">
      <dgm:prSet presAssocID="{F9DB6BFF-4B08-48AF-A649-5E4D0A4D8F1D}" presName="aSpace2" presStyleCnt="0"/>
      <dgm:spPr/>
    </dgm:pt>
    <dgm:pt modelId="{B1AF7A3E-9357-4A2D-A3D0-C276DE0DAFCC}" type="pres">
      <dgm:prSet presAssocID="{BCCAE173-2205-47D6-9113-DC65657DFA31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149FB-AE92-4249-8AA9-7176619C9324}" type="pres">
      <dgm:prSet presAssocID="{BCCAE173-2205-47D6-9113-DC65657DFA31}" presName="aSpace2" presStyleCnt="0"/>
      <dgm:spPr/>
    </dgm:pt>
    <dgm:pt modelId="{0F61158A-3953-4483-99B3-62662D2E79E9}" type="pres">
      <dgm:prSet presAssocID="{D2B7CDED-D1B8-439A-9791-832E2638D0E7}" presName="childNode" presStyleLbl="node1" presStyleIdx="3" presStyleCnt="11" custScaleY="14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DE630-2729-4412-A0D2-C10CF7BA2366}" type="pres">
      <dgm:prSet presAssocID="{D2B7CDED-D1B8-439A-9791-832E2638D0E7}" presName="aSpace2" presStyleCnt="0"/>
      <dgm:spPr/>
    </dgm:pt>
    <dgm:pt modelId="{2891C16F-E0B9-47EA-8FAD-B0EC4456A3AB}" type="pres">
      <dgm:prSet presAssocID="{2DF2F468-66AD-4FF2-871A-6DF332C76BE2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0986B-FF2F-4AD2-973A-98A19E7A4200}" type="pres">
      <dgm:prSet presAssocID="{2DF2F468-66AD-4FF2-871A-6DF332C76BE2}" presName="aSpace2" presStyleCnt="0"/>
      <dgm:spPr/>
    </dgm:pt>
    <dgm:pt modelId="{7661CDAA-85FB-4E0B-94E4-8B23CC9D3DCF}" type="pres">
      <dgm:prSet presAssocID="{F4CC1903-0375-439A-AD1D-7C788749474E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F6DC3-AC64-4A68-85B2-AC95772A36B1}" type="pres">
      <dgm:prSet presAssocID="{4CE20A78-6EF1-44F9-B806-C74A33C81969}" presName="aSpace" presStyleCnt="0"/>
      <dgm:spPr/>
    </dgm:pt>
    <dgm:pt modelId="{32EBDE8F-4931-460E-B4FB-48056A83D2AF}" type="pres">
      <dgm:prSet presAssocID="{7CCE602A-29D7-4E40-A82B-45868DE820A5}" presName="compNode" presStyleCnt="0"/>
      <dgm:spPr/>
    </dgm:pt>
    <dgm:pt modelId="{831ACB15-CCD7-45CF-9175-5FA4F18ABBD3}" type="pres">
      <dgm:prSet presAssocID="{7CCE602A-29D7-4E40-A82B-45868DE820A5}" presName="aNode" presStyleLbl="bgShp" presStyleIdx="2" presStyleCnt="4"/>
      <dgm:spPr/>
      <dgm:t>
        <a:bodyPr/>
        <a:lstStyle/>
        <a:p>
          <a:endParaRPr lang="en-US"/>
        </a:p>
      </dgm:t>
    </dgm:pt>
    <dgm:pt modelId="{C0C3BE85-28B2-43B5-87A6-7AB437DA4BE0}" type="pres">
      <dgm:prSet presAssocID="{7CCE602A-29D7-4E40-A82B-45868DE820A5}" presName="textNode" presStyleLbl="bgShp" presStyleIdx="2" presStyleCnt="4"/>
      <dgm:spPr/>
      <dgm:t>
        <a:bodyPr/>
        <a:lstStyle/>
        <a:p>
          <a:endParaRPr lang="en-US"/>
        </a:p>
      </dgm:t>
    </dgm:pt>
    <dgm:pt modelId="{DE366B15-1D65-4711-BC68-92AEBEE58A64}" type="pres">
      <dgm:prSet presAssocID="{7CCE602A-29D7-4E40-A82B-45868DE820A5}" presName="compChildNode" presStyleCnt="0"/>
      <dgm:spPr/>
    </dgm:pt>
    <dgm:pt modelId="{522EC6DB-A314-4AB7-926F-D668BF323C90}" type="pres">
      <dgm:prSet presAssocID="{7CCE602A-29D7-4E40-A82B-45868DE820A5}" presName="theInnerList" presStyleCnt="0"/>
      <dgm:spPr/>
    </dgm:pt>
    <dgm:pt modelId="{12657D66-B803-4DF6-AA83-701C4F1709A6}" type="pres">
      <dgm:prSet presAssocID="{35BFFAAB-F2C2-482C-A3E5-50B8D00D20AB}" presName="childNode" presStyleLbl="node1" presStyleIdx="6" presStyleCnt="11" custScaleY="138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F04FA-4340-4DF8-BE12-91C5B56BD56B}" type="pres">
      <dgm:prSet presAssocID="{35BFFAAB-F2C2-482C-A3E5-50B8D00D20AB}" presName="aSpace2" presStyleCnt="0"/>
      <dgm:spPr/>
    </dgm:pt>
    <dgm:pt modelId="{D423FD2B-0516-4F55-8543-648138AE95C5}" type="pres">
      <dgm:prSet presAssocID="{5D09A9A7-4E09-458B-B8EC-18F9927EB91B}" presName="childNode" presStyleLbl="node1" presStyleIdx="7" presStyleCnt="11" custScaleY="163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28A44-E3C4-4763-B80B-6B1938D20599}" type="pres">
      <dgm:prSet presAssocID="{5D09A9A7-4E09-458B-B8EC-18F9927EB91B}" presName="aSpace2" presStyleCnt="0"/>
      <dgm:spPr/>
    </dgm:pt>
    <dgm:pt modelId="{855CDE4F-2D29-43BB-8834-558DCFF4B2E3}" type="pres">
      <dgm:prSet presAssocID="{F1D5E884-DCD7-41E8-A3E8-50CBE2FF1C0F}" presName="childNode" presStyleLbl="node1" presStyleIdx="8" presStyleCnt="11" custScaleY="125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B85DE-2D19-4052-9892-462FF1868C6B}" type="pres">
      <dgm:prSet presAssocID="{F1D5E884-DCD7-41E8-A3E8-50CBE2FF1C0F}" presName="aSpace2" presStyleCnt="0"/>
      <dgm:spPr/>
    </dgm:pt>
    <dgm:pt modelId="{896DFB32-4000-4E21-8E09-3CA096090829}" type="pres">
      <dgm:prSet presAssocID="{D15F9B16-1615-4AE6-8369-AD96EBABFD09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62978-BBD6-4FD4-9205-C928BBD4BFBD}" type="pres">
      <dgm:prSet presAssocID="{7CCE602A-29D7-4E40-A82B-45868DE820A5}" presName="aSpace" presStyleCnt="0"/>
      <dgm:spPr/>
    </dgm:pt>
    <dgm:pt modelId="{C72CEBF2-F821-4632-9BA6-41F80C28DFB3}" type="pres">
      <dgm:prSet presAssocID="{91DF9834-8ED4-4FC4-B9CE-4534524EE3A8}" presName="compNode" presStyleCnt="0"/>
      <dgm:spPr/>
    </dgm:pt>
    <dgm:pt modelId="{707792F2-4A5A-4E71-9D1C-33E3D8115C27}" type="pres">
      <dgm:prSet presAssocID="{91DF9834-8ED4-4FC4-B9CE-4534524EE3A8}" presName="aNode" presStyleLbl="bgShp" presStyleIdx="3" presStyleCnt="4"/>
      <dgm:spPr/>
      <dgm:t>
        <a:bodyPr/>
        <a:lstStyle/>
        <a:p>
          <a:endParaRPr lang="en-US"/>
        </a:p>
      </dgm:t>
    </dgm:pt>
    <dgm:pt modelId="{48593549-A539-4955-931E-13CD27CD1E56}" type="pres">
      <dgm:prSet presAssocID="{91DF9834-8ED4-4FC4-B9CE-4534524EE3A8}" presName="textNode" presStyleLbl="bgShp" presStyleIdx="3" presStyleCnt="4"/>
      <dgm:spPr/>
      <dgm:t>
        <a:bodyPr/>
        <a:lstStyle/>
        <a:p>
          <a:endParaRPr lang="en-US"/>
        </a:p>
      </dgm:t>
    </dgm:pt>
    <dgm:pt modelId="{044DA6D5-225D-47F2-A1A6-2E177FDF2EA8}" type="pres">
      <dgm:prSet presAssocID="{91DF9834-8ED4-4FC4-B9CE-4534524EE3A8}" presName="compChildNode" presStyleCnt="0"/>
      <dgm:spPr/>
    </dgm:pt>
    <dgm:pt modelId="{1D24EAF8-DC4D-41B3-B248-F319DC8A080E}" type="pres">
      <dgm:prSet presAssocID="{91DF9834-8ED4-4FC4-B9CE-4534524EE3A8}" presName="theInnerList" presStyleCnt="0"/>
      <dgm:spPr/>
    </dgm:pt>
    <dgm:pt modelId="{A9F6A6B8-A3E5-400C-A9E5-AE80BC4DEF63}" type="pres">
      <dgm:prSet presAssocID="{F98696F8-BE85-4B92-A802-6B494787FA12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32AC3-06E5-4FA0-A574-F7FE235EC8A8}" srcId="{4CE20A78-6EF1-44F9-B806-C74A33C81969}" destId="{D2B7CDED-D1B8-439A-9791-832E2638D0E7}" srcOrd="2" destOrd="0" parTransId="{574584A2-B929-4373-A2CD-A858A3764DCD}" sibTransId="{E65BA532-BD20-4E3B-BC28-23E8895E7D1A}"/>
    <dgm:cxn modelId="{BF7CFF78-B703-42A9-9507-5BE16673654B}" type="presOf" srcId="{91DF9834-8ED4-4FC4-B9CE-4534524EE3A8}" destId="{48593549-A539-4955-931E-13CD27CD1E56}" srcOrd="1" destOrd="0" presId="urn:microsoft.com/office/officeart/2005/8/layout/lProcess2"/>
    <dgm:cxn modelId="{C70E1EAD-7B4A-415E-B900-2BC8EF6E3B70}" srcId="{7CCE602A-29D7-4E40-A82B-45868DE820A5}" destId="{D15F9B16-1615-4AE6-8369-AD96EBABFD09}" srcOrd="3" destOrd="0" parTransId="{19F09786-7BBC-430B-B558-BD19A3F17F96}" sibTransId="{FE81B5AC-DEFF-4C4F-8E2E-3F2612387A2A}"/>
    <dgm:cxn modelId="{22F83769-B985-4A9A-BCC1-8DDFFCD96ABF}" srcId="{4CE20A78-6EF1-44F9-B806-C74A33C81969}" destId="{F9DB6BFF-4B08-48AF-A649-5E4D0A4D8F1D}" srcOrd="0" destOrd="0" parTransId="{D5CCD420-A4B9-4488-9E5C-CB345167A10C}" sibTransId="{33A09837-656B-4F81-81EA-A0BE89D95B09}"/>
    <dgm:cxn modelId="{A5CAD96C-5E72-4CE8-84DF-387919BF34CC}" type="presOf" srcId="{748988A3-DD52-46F7-9840-BB1B93CDCB51}" destId="{83D510F5-2B4F-481A-A971-3F4FB4A54A27}" srcOrd="0" destOrd="0" presId="urn:microsoft.com/office/officeart/2005/8/layout/lProcess2"/>
    <dgm:cxn modelId="{53405D33-1951-4915-AE8C-DF63D5D5BA50}" srcId="{4CE20A78-6EF1-44F9-B806-C74A33C81969}" destId="{F4CC1903-0375-439A-AD1D-7C788749474E}" srcOrd="4" destOrd="0" parTransId="{13F7A813-7677-4D27-A22E-E4569BE5581D}" sibTransId="{3E08B196-B230-48B6-9C59-404A26B74B3C}"/>
    <dgm:cxn modelId="{9DF227BC-4422-480A-8EBC-BA464532068E}" type="presOf" srcId="{F9DB6BFF-4B08-48AF-A649-5E4D0A4D8F1D}" destId="{D7129296-745D-4293-BAF1-EB36995B6F24}" srcOrd="0" destOrd="0" presId="urn:microsoft.com/office/officeart/2005/8/layout/lProcess2"/>
    <dgm:cxn modelId="{6A91BB54-69AF-4F2E-A7F2-ECA4B6DDD185}" srcId="{91DF9834-8ED4-4FC4-B9CE-4534524EE3A8}" destId="{F98696F8-BE85-4B92-A802-6B494787FA12}" srcOrd="0" destOrd="0" parTransId="{C65850E4-EE6C-401F-9F9D-59308CC60CB7}" sibTransId="{9B8956EA-DDC6-404A-A0E9-45F96525DDF3}"/>
    <dgm:cxn modelId="{6FEF0106-5A9B-4D1A-9143-6ECEDE9E0295}" type="presOf" srcId="{D2B7CDED-D1B8-439A-9791-832E2638D0E7}" destId="{0F61158A-3953-4483-99B3-62662D2E79E9}" srcOrd="0" destOrd="0" presId="urn:microsoft.com/office/officeart/2005/8/layout/lProcess2"/>
    <dgm:cxn modelId="{396EAF46-60E2-4B7C-A487-E28007845BD3}" type="presOf" srcId="{35BFFAAB-F2C2-482C-A3E5-50B8D00D20AB}" destId="{12657D66-B803-4DF6-AA83-701C4F1709A6}" srcOrd="0" destOrd="0" presId="urn:microsoft.com/office/officeart/2005/8/layout/lProcess2"/>
    <dgm:cxn modelId="{EB56ED55-2DC7-4E9B-9ED9-82FA52D9E017}" type="presOf" srcId="{12A705A8-42BF-4383-BA00-9805D4C17C6F}" destId="{A1C11C3F-1686-41E7-A2A5-C365F8438589}" srcOrd="1" destOrd="0" presId="urn:microsoft.com/office/officeart/2005/8/layout/lProcess2"/>
    <dgm:cxn modelId="{26192CF0-862C-4317-91BC-7F432B981F93}" srcId="{12A705A8-42BF-4383-BA00-9805D4C17C6F}" destId="{748988A3-DD52-46F7-9840-BB1B93CDCB51}" srcOrd="0" destOrd="0" parTransId="{86D40792-1ADD-4666-9E1B-1351AFD62582}" sibTransId="{63794F4F-0EDD-4B1D-953E-0DF41B357FDC}"/>
    <dgm:cxn modelId="{6FF32D69-563F-4F06-94CC-C656ECF94A85}" srcId="{4CE20A78-6EF1-44F9-B806-C74A33C81969}" destId="{2DF2F468-66AD-4FF2-871A-6DF332C76BE2}" srcOrd="3" destOrd="0" parTransId="{CA83FED3-0EB2-4E4A-81ED-34D84B6D8104}" sibTransId="{571644E9-6346-4312-864A-C8A50AD3E41D}"/>
    <dgm:cxn modelId="{1157C26C-7155-4933-8E88-15A7BCAEEC92}" srcId="{7CCE602A-29D7-4E40-A82B-45868DE820A5}" destId="{5D09A9A7-4E09-458B-B8EC-18F9927EB91B}" srcOrd="1" destOrd="0" parTransId="{C3B46BF4-3E08-44E0-A14C-A7376625736A}" sibTransId="{1475FC02-8C35-4928-B663-EFF0FAC0EA53}"/>
    <dgm:cxn modelId="{E457F6C5-8EFB-487D-B8FF-0885860E7732}" type="presOf" srcId="{5D09A9A7-4E09-458B-B8EC-18F9927EB91B}" destId="{D423FD2B-0516-4F55-8543-648138AE95C5}" srcOrd="0" destOrd="0" presId="urn:microsoft.com/office/officeart/2005/8/layout/lProcess2"/>
    <dgm:cxn modelId="{BA9506EB-D8EA-401B-9A8B-4BF89D013824}" srcId="{21A881FA-AB23-4044-BAF7-5B7DD4AE0E06}" destId="{91DF9834-8ED4-4FC4-B9CE-4534524EE3A8}" srcOrd="3" destOrd="0" parTransId="{ECE85271-4294-4832-BD25-CD058A25BF2B}" sibTransId="{C7DDFF99-B2BB-4C63-9347-790C6B3F0A01}"/>
    <dgm:cxn modelId="{9A0DFDA4-00E6-42DE-9D29-F0D656DD527C}" type="presOf" srcId="{D15F9B16-1615-4AE6-8369-AD96EBABFD09}" destId="{896DFB32-4000-4E21-8E09-3CA096090829}" srcOrd="0" destOrd="0" presId="urn:microsoft.com/office/officeart/2005/8/layout/lProcess2"/>
    <dgm:cxn modelId="{82498F2E-8545-48F0-AB89-C2BE8794807A}" srcId="{7CCE602A-29D7-4E40-A82B-45868DE820A5}" destId="{35BFFAAB-F2C2-482C-A3E5-50B8D00D20AB}" srcOrd="0" destOrd="0" parTransId="{7B67DB12-006C-4F73-8A3D-9FF63325A852}" sibTransId="{375CBFF0-CD2F-4B50-9EA4-51CE485F6AE5}"/>
    <dgm:cxn modelId="{05CC1FE9-D538-41BE-A9B7-A39958FC170E}" type="presOf" srcId="{BCCAE173-2205-47D6-9113-DC65657DFA31}" destId="{B1AF7A3E-9357-4A2D-A3D0-C276DE0DAFCC}" srcOrd="0" destOrd="0" presId="urn:microsoft.com/office/officeart/2005/8/layout/lProcess2"/>
    <dgm:cxn modelId="{BC946408-6859-4EE4-BAE8-DF4F974FBF12}" type="presOf" srcId="{2DF2F468-66AD-4FF2-871A-6DF332C76BE2}" destId="{2891C16F-E0B9-47EA-8FAD-B0EC4456A3AB}" srcOrd="0" destOrd="0" presId="urn:microsoft.com/office/officeart/2005/8/layout/lProcess2"/>
    <dgm:cxn modelId="{2A85F8FC-AB8D-47E6-938E-83F95B0D1954}" srcId="{21A881FA-AB23-4044-BAF7-5B7DD4AE0E06}" destId="{7CCE602A-29D7-4E40-A82B-45868DE820A5}" srcOrd="2" destOrd="0" parTransId="{8DBF6B10-346E-47E3-B90D-D75B3BBF87E0}" sibTransId="{9111316A-A1F4-4E89-9616-4B39B062471E}"/>
    <dgm:cxn modelId="{6F5CE1CF-AA71-44D0-B19F-B67765934DFA}" type="presOf" srcId="{4CE20A78-6EF1-44F9-B806-C74A33C81969}" destId="{74C48EE4-1BA0-4F7B-8D35-61FCC808D4C7}" srcOrd="1" destOrd="0" presId="urn:microsoft.com/office/officeart/2005/8/layout/lProcess2"/>
    <dgm:cxn modelId="{52D9B028-EEE8-4252-A956-EA51DE75234F}" type="presOf" srcId="{4CE20A78-6EF1-44F9-B806-C74A33C81969}" destId="{9A871D3C-0892-4C82-B957-F5E0DA2E6B1A}" srcOrd="0" destOrd="0" presId="urn:microsoft.com/office/officeart/2005/8/layout/lProcess2"/>
    <dgm:cxn modelId="{63745B5D-2449-442A-AF0A-754896BCF722}" type="presOf" srcId="{F4CC1903-0375-439A-AD1D-7C788749474E}" destId="{7661CDAA-85FB-4E0B-94E4-8B23CC9D3DCF}" srcOrd="0" destOrd="0" presId="urn:microsoft.com/office/officeart/2005/8/layout/lProcess2"/>
    <dgm:cxn modelId="{CFB341DC-A637-40B0-9CD1-6CE2F038F9D1}" srcId="{21A881FA-AB23-4044-BAF7-5B7DD4AE0E06}" destId="{12A705A8-42BF-4383-BA00-9805D4C17C6F}" srcOrd="0" destOrd="0" parTransId="{C6637B64-4B0A-4D0D-B73C-A7AD89775E76}" sibTransId="{443912D3-AA0A-4D3A-9E0B-E4EA4440EA21}"/>
    <dgm:cxn modelId="{00E85250-51D8-4B2A-A3F9-6C5044FA7764}" type="presOf" srcId="{F1D5E884-DCD7-41E8-A3E8-50CBE2FF1C0F}" destId="{855CDE4F-2D29-43BB-8834-558DCFF4B2E3}" srcOrd="0" destOrd="0" presId="urn:microsoft.com/office/officeart/2005/8/layout/lProcess2"/>
    <dgm:cxn modelId="{BBC83126-9A57-4F98-9FC8-3E54B256B813}" srcId="{4CE20A78-6EF1-44F9-B806-C74A33C81969}" destId="{BCCAE173-2205-47D6-9113-DC65657DFA31}" srcOrd="1" destOrd="0" parTransId="{3090F4B6-B0DE-4D94-9EE8-4D01134F2040}" sibTransId="{49E3785B-21D2-4536-A317-A03B61BA6063}"/>
    <dgm:cxn modelId="{8A10ED0F-158E-4B9D-AECF-75DC8F057B41}" type="presOf" srcId="{21A881FA-AB23-4044-BAF7-5B7DD4AE0E06}" destId="{930584DF-D8E1-4577-B8B5-2E1003DAF227}" srcOrd="0" destOrd="0" presId="urn:microsoft.com/office/officeart/2005/8/layout/lProcess2"/>
    <dgm:cxn modelId="{98B593A4-DDA0-43FF-BD98-A35B9B667B0B}" srcId="{21A881FA-AB23-4044-BAF7-5B7DD4AE0E06}" destId="{4CE20A78-6EF1-44F9-B806-C74A33C81969}" srcOrd="1" destOrd="0" parTransId="{D92C54F6-77FE-487D-8950-D2FD3C462406}" sibTransId="{58C3222C-9AB6-46FD-B452-9FC86998CD85}"/>
    <dgm:cxn modelId="{3817BD8F-6165-4E7E-8EA8-A6AEF46AB3F5}" type="presOf" srcId="{12A705A8-42BF-4383-BA00-9805D4C17C6F}" destId="{BEFA16EB-E3E3-480E-92B4-F17249D11669}" srcOrd="0" destOrd="0" presId="urn:microsoft.com/office/officeart/2005/8/layout/lProcess2"/>
    <dgm:cxn modelId="{CB3577C2-C7DF-4E7D-ACC2-9309AD842116}" type="presOf" srcId="{7CCE602A-29D7-4E40-A82B-45868DE820A5}" destId="{831ACB15-CCD7-45CF-9175-5FA4F18ABBD3}" srcOrd="0" destOrd="0" presId="urn:microsoft.com/office/officeart/2005/8/layout/lProcess2"/>
    <dgm:cxn modelId="{1F13B8AC-B6CA-4BDB-BF4B-DAFECD73A19E}" srcId="{7CCE602A-29D7-4E40-A82B-45868DE820A5}" destId="{F1D5E884-DCD7-41E8-A3E8-50CBE2FF1C0F}" srcOrd="2" destOrd="0" parTransId="{DA87EC2C-2E0D-4E2F-ACC8-668744FF5F33}" sibTransId="{70DCA0DF-C0D3-4CC7-95FC-6C8B4D35353A}"/>
    <dgm:cxn modelId="{09E452E8-9FEA-464C-ACAC-A56954222865}" type="presOf" srcId="{7CCE602A-29D7-4E40-A82B-45868DE820A5}" destId="{C0C3BE85-28B2-43B5-87A6-7AB437DA4BE0}" srcOrd="1" destOrd="0" presId="urn:microsoft.com/office/officeart/2005/8/layout/lProcess2"/>
    <dgm:cxn modelId="{8697CEA6-99CD-4C76-8C61-6A7C438B18CE}" type="presOf" srcId="{91DF9834-8ED4-4FC4-B9CE-4534524EE3A8}" destId="{707792F2-4A5A-4E71-9D1C-33E3D8115C27}" srcOrd="0" destOrd="0" presId="urn:microsoft.com/office/officeart/2005/8/layout/lProcess2"/>
    <dgm:cxn modelId="{085494BA-DDCB-47B5-9778-839474BE8DD3}" type="presOf" srcId="{F98696F8-BE85-4B92-A802-6B494787FA12}" destId="{A9F6A6B8-A3E5-400C-A9E5-AE80BC4DEF63}" srcOrd="0" destOrd="0" presId="urn:microsoft.com/office/officeart/2005/8/layout/lProcess2"/>
    <dgm:cxn modelId="{CAD92AAC-62DF-43CE-AD6D-044845F5BCD7}" type="presParOf" srcId="{930584DF-D8E1-4577-B8B5-2E1003DAF227}" destId="{398165C7-491B-4BC4-9248-F3B5FF022426}" srcOrd="0" destOrd="0" presId="urn:microsoft.com/office/officeart/2005/8/layout/lProcess2"/>
    <dgm:cxn modelId="{CE07914A-7C2B-4B94-8426-D7F8162D26A9}" type="presParOf" srcId="{398165C7-491B-4BC4-9248-F3B5FF022426}" destId="{BEFA16EB-E3E3-480E-92B4-F17249D11669}" srcOrd="0" destOrd="0" presId="urn:microsoft.com/office/officeart/2005/8/layout/lProcess2"/>
    <dgm:cxn modelId="{54D111E6-36D5-4FAD-82CD-D67C2344C913}" type="presParOf" srcId="{398165C7-491B-4BC4-9248-F3B5FF022426}" destId="{A1C11C3F-1686-41E7-A2A5-C365F8438589}" srcOrd="1" destOrd="0" presId="urn:microsoft.com/office/officeart/2005/8/layout/lProcess2"/>
    <dgm:cxn modelId="{521D8B9D-7264-4EF8-9893-779694B497E9}" type="presParOf" srcId="{398165C7-491B-4BC4-9248-F3B5FF022426}" destId="{FA9E681A-D91B-49CA-AC93-6D0152E8B706}" srcOrd="2" destOrd="0" presId="urn:microsoft.com/office/officeart/2005/8/layout/lProcess2"/>
    <dgm:cxn modelId="{08849DF6-AB78-41B1-9202-AE9B8D61DDCB}" type="presParOf" srcId="{FA9E681A-D91B-49CA-AC93-6D0152E8B706}" destId="{82D14EE0-DE90-4961-848A-DA5885CCAE23}" srcOrd="0" destOrd="0" presId="urn:microsoft.com/office/officeart/2005/8/layout/lProcess2"/>
    <dgm:cxn modelId="{E35FD1EC-9BC6-44C3-8F13-ABBAE57FEE91}" type="presParOf" srcId="{82D14EE0-DE90-4961-848A-DA5885CCAE23}" destId="{83D510F5-2B4F-481A-A971-3F4FB4A54A27}" srcOrd="0" destOrd="0" presId="urn:microsoft.com/office/officeart/2005/8/layout/lProcess2"/>
    <dgm:cxn modelId="{0C7676B8-ABF4-40D6-90C8-E7BC817619F9}" type="presParOf" srcId="{930584DF-D8E1-4577-B8B5-2E1003DAF227}" destId="{DDB848E6-F825-4ECA-A04B-EC7F6DCEE7F2}" srcOrd="1" destOrd="0" presId="urn:microsoft.com/office/officeart/2005/8/layout/lProcess2"/>
    <dgm:cxn modelId="{E90D070C-DE90-42D8-86D0-21F5A45AB88F}" type="presParOf" srcId="{930584DF-D8E1-4577-B8B5-2E1003DAF227}" destId="{2D331A6C-065A-4984-851F-0099FF4A07BB}" srcOrd="2" destOrd="0" presId="urn:microsoft.com/office/officeart/2005/8/layout/lProcess2"/>
    <dgm:cxn modelId="{6900B18D-1AB8-40E9-900F-D8B8EABACE6A}" type="presParOf" srcId="{2D331A6C-065A-4984-851F-0099FF4A07BB}" destId="{9A871D3C-0892-4C82-B957-F5E0DA2E6B1A}" srcOrd="0" destOrd="0" presId="urn:microsoft.com/office/officeart/2005/8/layout/lProcess2"/>
    <dgm:cxn modelId="{A60208C7-6A83-4F7A-B646-B4426267F0C2}" type="presParOf" srcId="{2D331A6C-065A-4984-851F-0099FF4A07BB}" destId="{74C48EE4-1BA0-4F7B-8D35-61FCC808D4C7}" srcOrd="1" destOrd="0" presId="urn:microsoft.com/office/officeart/2005/8/layout/lProcess2"/>
    <dgm:cxn modelId="{FF26F16A-50BB-459A-BDA1-7BC63FBF93FE}" type="presParOf" srcId="{2D331A6C-065A-4984-851F-0099FF4A07BB}" destId="{B06B1089-78F7-4D3E-96EC-5C29FCE74335}" srcOrd="2" destOrd="0" presId="urn:microsoft.com/office/officeart/2005/8/layout/lProcess2"/>
    <dgm:cxn modelId="{E21BE6EC-BD39-4489-8A6D-ED3B79FA6202}" type="presParOf" srcId="{B06B1089-78F7-4D3E-96EC-5C29FCE74335}" destId="{91870AA8-629C-4EB0-ADCF-E7BD8849F72E}" srcOrd="0" destOrd="0" presId="urn:microsoft.com/office/officeart/2005/8/layout/lProcess2"/>
    <dgm:cxn modelId="{D82D7768-78DE-4E78-BC5F-3CCFA38B2233}" type="presParOf" srcId="{91870AA8-629C-4EB0-ADCF-E7BD8849F72E}" destId="{D7129296-745D-4293-BAF1-EB36995B6F24}" srcOrd="0" destOrd="0" presId="urn:microsoft.com/office/officeart/2005/8/layout/lProcess2"/>
    <dgm:cxn modelId="{BE63A9B7-56CE-4E52-B20E-5C9899E88088}" type="presParOf" srcId="{91870AA8-629C-4EB0-ADCF-E7BD8849F72E}" destId="{BA854FD0-4E4F-496F-9D15-0314ECB6FFE2}" srcOrd="1" destOrd="0" presId="urn:microsoft.com/office/officeart/2005/8/layout/lProcess2"/>
    <dgm:cxn modelId="{519342E8-C8A0-44F1-B319-F57C6FF9694A}" type="presParOf" srcId="{91870AA8-629C-4EB0-ADCF-E7BD8849F72E}" destId="{B1AF7A3E-9357-4A2D-A3D0-C276DE0DAFCC}" srcOrd="2" destOrd="0" presId="urn:microsoft.com/office/officeart/2005/8/layout/lProcess2"/>
    <dgm:cxn modelId="{1D0E957A-C4FE-4A52-930E-BCCC996FA7AA}" type="presParOf" srcId="{91870AA8-629C-4EB0-ADCF-E7BD8849F72E}" destId="{4A2149FB-AE92-4249-8AA9-7176619C9324}" srcOrd="3" destOrd="0" presId="urn:microsoft.com/office/officeart/2005/8/layout/lProcess2"/>
    <dgm:cxn modelId="{4DE5F5FD-D100-47BC-8C4D-200FD952E9BA}" type="presParOf" srcId="{91870AA8-629C-4EB0-ADCF-E7BD8849F72E}" destId="{0F61158A-3953-4483-99B3-62662D2E79E9}" srcOrd="4" destOrd="0" presId="urn:microsoft.com/office/officeart/2005/8/layout/lProcess2"/>
    <dgm:cxn modelId="{5408BEF0-748C-41E3-B2A3-4E797650A284}" type="presParOf" srcId="{91870AA8-629C-4EB0-ADCF-E7BD8849F72E}" destId="{A3CDE630-2729-4412-A0D2-C10CF7BA2366}" srcOrd="5" destOrd="0" presId="urn:microsoft.com/office/officeart/2005/8/layout/lProcess2"/>
    <dgm:cxn modelId="{2D9D6A6A-F28B-43DA-AB97-13E94CA48043}" type="presParOf" srcId="{91870AA8-629C-4EB0-ADCF-E7BD8849F72E}" destId="{2891C16F-E0B9-47EA-8FAD-B0EC4456A3AB}" srcOrd="6" destOrd="0" presId="urn:microsoft.com/office/officeart/2005/8/layout/lProcess2"/>
    <dgm:cxn modelId="{8E4FA54D-8E9B-4470-865D-C9294547ACDF}" type="presParOf" srcId="{91870AA8-629C-4EB0-ADCF-E7BD8849F72E}" destId="{F490986B-FF2F-4AD2-973A-98A19E7A4200}" srcOrd="7" destOrd="0" presId="urn:microsoft.com/office/officeart/2005/8/layout/lProcess2"/>
    <dgm:cxn modelId="{FDD6462A-0B89-4000-9F7A-E290C6D8827B}" type="presParOf" srcId="{91870AA8-629C-4EB0-ADCF-E7BD8849F72E}" destId="{7661CDAA-85FB-4E0B-94E4-8B23CC9D3DCF}" srcOrd="8" destOrd="0" presId="urn:microsoft.com/office/officeart/2005/8/layout/lProcess2"/>
    <dgm:cxn modelId="{54E4319E-AB06-4E65-9E60-B846D6B14D2C}" type="presParOf" srcId="{930584DF-D8E1-4577-B8B5-2E1003DAF227}" destId="{0F3F6DC3-AC64-4A68-85B2-AC95772A36B1}" srcOrd="3" destOrd="0" presId="urn:microsoft.com/office/officeart/2005/8/layout/lProcess2"/>
    <dgm:cxn modelId="{A970E8F0-C9E8-46EB-BBDF-79805A7B1B03}" type="presParOf" srcId="{930584DF-D8E1-4577-B8B5-2E1003DAF227}" destId="{32EBDE8F-4931-460E-B4FB-48056A83D2AF}" srcOrd="4" destOrd="0" presId="urn:microsoft.com/office/officeart/2005/8/layout/lProcess2"/>
    <dgm:cxn modelId="{D7BEAA55-18A4-47C6-9532-0E783AD827AA}" type="presParOf" srcId="{32EBDE8F-4931-460E-B4FB-48056A83D2AF}" destId="{831ACB15-CCD7-45CF-9175-5FA4F18ABBD3}" srcOrd="0" destOrd="0" presId="urn:microsoft.com/office/officeart/2005/8/layout/lProcess2"/>
    <dgm:cxn modelId="{AA31584F-4ADF-44CC-921D-7EA459921E30}" type="presParOf" srcId="{32EBDE8F-4931-460E-B4FB-48056A83D2AF}" destId="{C0C3BE85-28B2-43B5-87A6-7AB437DA4BE0}" srcOrd="1" destOrd="0" presId="urn:microsoft.com/office/officeart/2005/8/layout/lProcess2"/>
    <dgm:cxn modelId="{449EDB30-E992-48AB-BCB8-734D187276D9}" type="presParOf" srcId="{32EBDE8F-4931-460E-B4FB-48056A83D2AF}" destId="{DE366B15-1D65-4711-BC68-92AEBEE58A64}" srcOrd="2" destOrd="0" presId="urn:microsoft.com/office/officeart/2005/8/layout/lProcess2"/>
    <dgm:cxn modelId="{63308962-7ADF-4B49-B7AB-87AFD8EBA3EE}" type="presParOf" srcId="{DE366B15-1D65-4711-BC68-92AEBEE58A64}" destId="{522EC6DB-A314-4AB7-926F-D668BF323C90}" srcOrd="0" destOrd="0" presId="urn:microsoft.com/office/officeart/2005/8/layout/lProcess2"/>
    <dgm:cxn modelId="{26BFC93C-FE6E-4170-B522-73A7EBCFB1F9}" type="presParOf" srcId="{522EC6DB-A314-4AB7-926F-D668BF323C90}" destId="{12657D66-B803-4DF6-AA83-701C4F1709A6}" srcOrd="0" destOrd="0" presId="urn:microsoft.com/office/officeart/2005/8/layout/lProcess2"/>
    <dgm:cxn modelId="{5B889E06-5171-4091-BB80-56146C54DD21}" type="presParOf" srcId="{522EC6DB-A314-4AB7-926F-D668BF323C90}" destId="{F54F04FA-4340-4DF8-BE12-91C5B56BD56B}" srcOrd="1" destOrd="0" presId="urn:microsoft.com/office/officeart/2005/8/layout/lProcess2"/>
    <dgm:cxn modelId="{B127C517-4E78-41F2-8A36-C0914D4985B4}" type="presParOf" srcId="{522EC6DB-A314-4AB7-926F-D668BF323C90}" destId="{D423FD2B-0516-4F55-8543-648138AE95C5}" srcOrd="2" destOrd="0" presId="urn:microsoft.com/office/officeart/2005/8/layout/lProcess2"/>
    <dgm:cxn modelId="{367EF1BE-922A-4304-978B-EB8FF13B2751}" type="presParOf" srcId="{522EC6DB-A314-4AB7-926F-D668BF323C90}" destId="{2D528A44-E3C4-4763-B80B-6B1938D20599}" srcOrd="3" destOrd="0" presId="urn:microsoft.com/office/officeart/2005/8/layout/lProcess2"/>
    <dgm:cxn modelId="{DAE7F23E-E117-44B7-B842-C03F0CEB512C}" type="presParOf" srcId="{522EC6DB-A314-4AB7-926F-D668BF323C90}" destId="{855CDE4F-2D29-43BB-8834-558DCFF4B2E3}" srcOrd="4" destOrd="0" presId="urn:microsoft.com/office/officeart/2005/8/layout/lProcess2"/>
    <dgm:cxn modelId="{677AE79C-2B1C-4B9D-9BEC-85EF08D7873D}" type="presParOf" srcId="{522EC6DB-A314-4AB7-926F-D668BF323C90}" destId="{756B85DE-2D19-4052-9892-462FF1868C6B}" srcOrd="5" destOrd="0" presId="urn:microsoft.com/office/officeart/2005/8/layout/lProcess2"/>
    <dgm:cxn modelId="{8B0925F8-FA40-4C4B-8526-8F8AAA2D4A7D}" type="presParOf" srcId="{522EC6DB-A314-4AB7-926F-D668BF323C90}" destId="{896DFB32-4000-4E21-8E09-3CA096090829}" srcOrd="6" destOrd="0" presId="urn:microsoft.com/office/officeart/2005/8/layout/lProcess2"/>
    <dgm:cxn modelId="{1AB841A0-6568-40ED-AC98-4A656FCFC6C0}" type="presParOf" srcId="{930584DF-D8E1-4577-B8B5-2E1003DAF227}" destId="{40262978-BBD6-4FD4-9205-C928BBD4BFBD}" srcOrd="5" destOrd="0" presId="urn:microsoft.com/office/officeart/2005/8/layout/lProcess2"/>
    <dgm:cxn modelId="{F0D8049B-B01E-4CB7-A21B-A94912DD5788}" type="presParOf" srcId="{930584DF-D8E1-4577-B8B5-2E1003DAF227}" destId="{C72CEBF2-F821-4632-9BA6-41F80C28DFB3}" srcOrd="6" destOrd="0" presId="urn:microsoft.com/office/officeart/2005/8/layout/lProcess2"/>
    <dgm:cxn modelId="{61FB507F-06DD-4979-8B13-013D2A1434FA}" type="presParOf" srcId="{C72CEBF2-F821-4632-9BA6-41F80C28DFB3}" destId="{707792F2-4A5A-4E71-9D1C-33E3D8115C27}" srcOrd="0" destOrd="0" presId="urn:microsoft.com/office/officeart/2005/8/layout/lProcess2"/>
    <dgm:cxn modelId="{259E506A-01CB-4769-A814-33E77801A07C}" type="presParOf" srcId="{C72CEBF2-F821-4632-9BA6-41F80C28DFB3}" destId="{48593549-A539-4955-931E-13CD27CD1E56}" srcOrd="1" destOrd="0" presId="urn:microsoft.com/office/officeart/2005/8/layout/lProcess2"/>
    <dgm:cxn modelId="{DE552197-8F64-4963-AD00-E1FB2A3EEF88}" type="presParOf" srcId="{C72CEBF2-F821-4632-9BA6-41F80C28DFB3}" destId="{044DA6D5-225D-47F2-A1A6-2E177FDF2EA8}" srcOrd="2" destOrd="0" presId="urn:microsoft.com/office/officeart/2005/8/layout/lProcess2"/>
    <dgm:cxn modelId="{8F660478-5363-4242-98AB-5057319F0AAE}" type="presParOf" srcId="{044DA6D5-225D-47F2-A1A6-2E177FDF2EA8}" destId="{1D24EAF8-DC4D-41B3-B248-F319DC8A080E}" srcOrd="0" destOrd="0" presId="urn:microsoft.com/office/officeart/2005/8/layout/lProcess2"/>
    <dgm:cxn modelId="{55A64105-F0A3-4EA4-BD61-B2386951B33A}" type="presParOf" srcId="{1D24EAF8-DC4D-41B3-B248-F319DC8A080E}" destId="{A9F6A6B8-A3E5-400C-A9E5-AE80BC4DEF6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A16EB-E3E3-480E-92B4-F17249D11669}">
      <dsp:nvSpPr>
        <dsp:cNvPr id="0" name=""/>
        <dsp:cNvSpPr/>
      </dsp:nvSpPr>
      <dsp:spPr>
        <a:xfrm>
          <a:off x="1296" y="0"/>
          <a:ext cx="1271875" cy="3007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Phase 1</a:t>
          </a:r>
        </a:p>
      </dsp:txBody>
      <dsp:txXfrm>
        <a:off x="1296" y="0"/>
        <a:ext cx="1271875" cy="902118"/>
      </dsp:txXfrm>
    </dsp:sp>
    <dsp:sp modelId="{83D510F5-2B4F-481A-A971-3F4FB4A54A27}">
      <dsp:nvSpPr>
        <dsp:cNvPr id="0" name=""/>
        <dsp:cNvSpPr/>
      </dsp:nvSpPr>
      <dsp:spPr>
        <a:xfrm>
          <a:off x="128483" y="902118"/>
          <a:ext cx="1017500" cy="1954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436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Critical Care</a:t>
          </a:r>
        </a:p>
      </dsp:txBody>
      <dsp:txXfrm>
        <a:off x="158285" y="931920"/>
        <a:ext cx="957896" cy="1894986"/>
      </dsp:txXfrm>
    </dsp:sp>
    <dsp:sp modelId="{9A871D3C-0892-4C82-B957-F5E0DA2E6B1A}">
      <dsp:nvSpPr>
        <dsp:cNvPr id="0" name=""/>
        <dsp:cNvSpPr/>
      </dsp:nvSpPr>
      <dsp:spPr>
        <a:xfrm>
          <a:off x="1368562" y="0"/>
          <a:ext cx="1271875" cy="3007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Phase 2</a:t>
          </a:r>
        </a:p>
      </dsp:txBody>
      <dsp:txXfrm>
        <a:off x="1368562" y="0"/>
        <a:ext cx="1271875" cy="902118"/>
      </dsp:txXfrm>
    </dsp:sp>
    <dsp:sp modelId="{D7129296-745D-4293-BAF1-EB36995B6F24}">
      <dsp:nvSpPr>
        <dsp:cNvPr id="0" name=""/>
        <dsp:cNvSpPr/>
      </dsp:nvSpPr>
      <dsp:spPr>
        <a:xfrm>
          <a:off x="1495750" y="902448"/>
          <a:ext cx="1017500" cy="48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162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Children and Young People</a:t>
          </a:r>
        </a:p>
      </dsp:txBody>
      <dsp:txXfrm>
        <a:off x="1509886" y="916584"/>
        <a:ext cx="989228" cy="454370"/>
      </dsp:txXfrm>
    </dsp:sp>
    <dsp:sp modelId="{B1AF7A3E-9357-4A2D-A3D0-C276DE0DAFCC}">
      <dsp:nvSpPr>
        <dsp:cNvPr id="0" name=""/>
        <dsp:cNvSpPr/>
      </dsp:nvSpPr>
      <dsp:spPr>
        <a:xfrm>
          <a:off x="1495750" y="1429874"/>
          <a:ext cx="1017500" cy="291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340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Mental Health</a:t>
          </a:r>
        </a:p>
      </dsp:txBody>
      <dsp:txXfrm>
        <a:off x="1504276" y="1438400"/>
        <a:ext cx="1000448" cy="274036"/>
      </dsp:txXfrm>
    </dsp:sp>
    <dsp:sp modelId="{0F61158A-3953-4483-99B3-62662D2E79E9}">
      <dsp:nvSpPr>
        <dsp:cNvPr id="0" name=""/>
        <dsp:cNvSpPr/>
      </dsp:nvSpPr>
      <dsp:spPr>
        <a:xfrm>
          <a:off x="1495750" y="1765746"/>
          <a:ext cx="1017500" cy="418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68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 </a:t>
          </a:r>
          <a:r>
            <a:rPr lang="en-GB" sz="900" kern="1200" dirty="0"/>
            <a:t>Learning Disabilities</a:t>
          </a:r>
        </a:p>
      </dsp:txBody>
      <dsp:txXfrm>
        <a:off x="1508019" y="1778015"/>
        <a:ext cx="992962" cy="394350"/>
      </dsp:txXfrm>
    </dsp:sp>
    <dsp:sp modelId="{2891C16F-E0B9-47EA-8FAD-B0EC4456A3AB}">
      <dsp:nvSpPr>
        <dsp:cNvPr id="0" name=""/>
        <dsp:cNvSpPr/>
      </dsp:nvSpPr>
      <dsp:spPr>
        <a:xfrm>
          <a:off x="1495750" y="2229417"/>
          <a:ext cx="1017500" cy="291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709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Community</a:t>
          </a:r>
        </a:p>
      </dsp:txBody>
      <dsp:txXfrm>
        <a:off x="1504276" y="2237943"/>
        <a:ext cx="1000448" cy="274036"/>
      </dsp:txXfrm>
    </dsp:sp>
    <dsp:sp modelId="{7661CDAA-85FB-4E0B-94E4-8B23CC9D3DCF}">
      <dsp:nvSpPr>
        <dsp:cNvPr id="0" name=""/>
        <dsp:cNvSpPr/>
      </dsp:nvSpPr>
      <dsp:spPr>
        <a:xfrm>
          <a:off x="1495750" y="2565289"/>
          <a:ext cx="1017500" cy="291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24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Safeguarding</a:t>
          </a:r>
        </a:p>
      </dsp:txBody>
      <dsp:txXfrm>
        <a:off x="1504276" y="2573815"/>
        <a:ext cx="1000448" cy="274036"/>
      </dsp:txXfrm>
    </dsp:sp>
    <dsp:sp modelId="{831ACB15-CCD7-45CF-9175-5FA4F18ABBD3}">
      <dsp:nvSpPr>
        <dsp:cNvPr id="0" name=""/>
        <dsp:cNvSpPr/>
      </dsp:nvSpPr>
      <dsp:spPr>
        <a:xfrm>
          <a:off x="2735828" y="0"/>
          <a:ext cx="1271875" cy="3007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Phase 3</a:t>
          </a:r>
        </a:p>
      </dsp:txBody>
      <dsp:txXfrm>
        <a:off x="2735828" y="0"/>
        <a:ext cx="1271875" cy="902118"/>
      </dsp:txXfrm>
    </dsp:sp>
    <dsp:sp modelId="{12657D66-B803-4DF6-AA83-701C4F1709A6}">
      <dsp:nvSpPr>
        <dsp:cNvPr id="0" name=""/>
        <dsp:cNvSpPr/>
      </dsp:nvSpPr>
      <dsp:spPr>
        <a:xfrm>
          <a:off x="2863016" y="902312"/>
          <a:ext cx="1017500" cy="47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98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Health and Criminal Justice</a:t>
          </a:r>
        </a:p>
      </dsp:txBody>
      <dsp:txXfrm>
        <a:off x="2876848" y="916144"/>
        <a:ext cx="989836" cy="444590"/>
      </dsp:txXfrm>
    </dsp:sp>
    <dsp:sp modelId="{D423FD2B-0516-4F55-8543-648138AE95C5}">
      <dsp:nvSpPr>
        <dsp:cNvPr id="0" name=""/>
        <dsp:cNvSpPr/>
      </dsp:nvSpPr>
      <dsp:spPr>
        <a:xfrm>
          <a:off x="2863016" y="1426984"/>
          <a:ext cx="1017500" cy="557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75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Children and Young People Mental Health</a:t>
          </a:r>
        </a:p>
      </dsp:txBody>
      <dsp:txXfrm>
        <a:off x="2879337" y="1443305"/>
        <a:ext cx="984858" cy="524607"/>
      </dsp:txXfrm>
    </dsp:sp>
    <dsp:sp modelId="{855CDE4F-2D29-43BB-8834-558DCFF4B2E3}">
      <dsp:nvSpPr>
        <dsp:cNvPr id="0" name=""/>
        <dsp:cNvSpPr/>
      </dsp:nvSpPr>
      <dsp:spPr>
        <a:xfrm>
          <a:off x="2863016" y="2036652"/>
          <a:ext cx="1017500" cy="426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207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International Nurses</a:t>
          </a:r>
        </a:p>
      </dsp:txBody>
      <dsp:txXfrm>
        <a:off x="2875514" y="2049150"/>
        <a:ext cx="992504" cy="401731"/>
      </dsp:txXfrm>
    </dsp:sp>
    <dsp:sp modelId="{896DFB32-4000-4E21-8E09-3CA096090829}">
      <dsp:nvSpPr>
        <dsp:cNvPr id="0" name=""/>
        <dsp:cNvSpPr/>
      </dsp:nvSpPr>
      <dsp:spPr>
        <a:xfrm>
          <a:off x="2863016" y="2515798"/>
          <a:ext cx="1017500" cy="340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2,886</a:t>
          </a:r>
          <a:r>
            <a:rPr lang="en-GB" sz="900" kern="1200" dirty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Regional Allocation</a:t>
          </a:r>
        </a:p>
      </dsp:txBody>
      <dsp:txXfrm>
        <a:off x="2872995" y="2525777"/>
        <a:ext cx="997542" cy="320759"/>
      </dsp:txXfrm>
    </dsp:sp>
    <dsp:sp modelId="{707792F2-4A5A-4E71-9D1C-33E3D8115C27}">
      <dsp:nvSpPr>
        <dsp:cNvPr id="0" name=""/>
        <dsp:cNvSpPr/>
      </dsp:nvSpPr>
      <dsp:spPr>
        <a:xfrm>
          <a:off x="4103095" y="0"/>
          <a:ext cx="1271875" cy="3007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Phase 4</a:t>
          </a:r>
        </a:p>
      </dsp:txBody>
      <dsp:txXfrm>
        <a:off x="4103095" y="0"/>
        <a:ext cx="1271875" cy="902118"/>
      </dsp:txXfrm>
    </dsp:sp>
    <dsp:sp modelId="{A9F6A6B8-A3E5-400C-A9E5-AE80BC4DEF63}">
      <dsp:nvSpPr>
        <dsp:cNvPr id="0" name=""/>
        <dsp:cNvSpPr/>
      </dsp:nvSpPr>
      <dsp:spPr>
        <a:xfrm>
          <a:off x="4230282" y="902118"/>
          <a:ext cx="1017500" cy="1954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GPN Nurses </a:t>
          </a:r>
          <a:r>
            <a:rPr lang="en-GB" sz="900" b="1" kern="1200" dirty="0"/>
            <a:t>TBC</a:t>
          </a:r>
        </a:p>
      </dsp:txBody>
      <dsp:txXfrm>
        <a:off x="4260084" y="931920"/>
        <a:ext cx="957896" cy="1894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0.1533</cdr:y>
    </cdr:from>
    <cdr:to>
      <cdr:x>0.22547</cdr:x>
      <cdr:y>0.95321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30CAE27-E62E-4238-9440-E8E24E77AC7F}"/>
            </a:ext>
          </a:extLst>
        </cdr:cNvPr>
        <cdr:cNvSpPr/>
      </cdr:nvSpPr>
      <cdr:spPr>
        <a:xfrm xmlns:a="http://schemas.openxmlformats.org/drawingml/2006/main">
          <a:off x="0" y="447628"/>
          <a:ext cx="1174122" cy="23356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r>
            <a:rPr lang="en-US" sz="1050" dirty="0">
              <a:solidFill>
                <a:srgbClr val="002060"/>
              </a:solidFill>
            </a:rPr>
            <a:t>Mental Health UK</a:t>
          </a:r>
        </a:p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endParaRPr lang="en-US" sz="1050" dirty="0">
            <a:solidFill>
              <a:srgbClr val="002060"/>
            </a:solidFill>
          </a:endParaRPr>
        </a:p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r>
            <a:rPr lang="en-US" sz="1050" dirty="0">
              <a:solidFill>
                <a:srgbClr val="002060"/>
              </a:solidFill>
            </a:rPr>
            <a:t>C19 Public Study</a:t>
          </a:r>
        </a:p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endParaRPr lang="en-US" sz="1050" dirty="0">
            <a:solidFill>
              <a:srgbClr val="002060"/>
            </a:solidFill>
          </a:endParaRPr>
        </a:p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r>
            <a:rPr lang="en-US" sz="1050" dirty="0">
              <a:solidFill>
                <a:srgbClr val="002060"/>
              </a:solidFill>
            </a:rPr>
            <a:t>All NHS staff</a:t>
          </a:r>
        </a:p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endParaRPr lang="en-US" sz="1050" dirty="0">
            <a:solidFill>
              <a:srgbClr val="002060"/>
            </a:solidFill>
          </a:endParaRPr>
        </a:p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r>
            <a:rPr lang="en-US" sz="1050" dirty="0">
              <a:solidFill>
                <a:srgbClr val="002060"/>
              </a:solidFill>
            </a:rPr>
            <a:t>NHS Trauma staff</a:t>
          </a:r>
        </a:p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endParaRPr lang="en-US" sz="1050" dirty="0">
            <a:solidFill>
              <a:srgbClr val="002060"/>
            </a:solidFill>
          </a:endParaRPr>
        </a:p>
        <a:p xmlns:a="http://schemas.openxmlformats.org/drawingml/2006/main">
          <a:pPr algn="r">
            <a:spcBef>
              <a:spcPts val="0"/>
            </a:spcBef>
            <a:spcAft>
              <a:spcPts val="300"/>
            </a:spcAft>
          </a:pPr>
          <a:r>
            <a:rPr lang="en-US" sz="1050" dirty="0">
              <a:solidFill>
                <a:srgbClr val="002060"/>
              </a:solidFill>
            </a:rPr>
            <a:t>NHS Check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25BA-ADF3-429F-BF0B-A01DAF0F5426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647C-22F6-4C3B-A68E-F47C65E85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05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1771-3FD0-4B12-BC2C-10D0EF943ED2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BD21B-BB3C-45C6-A59E-E0E44C96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7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8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240" y="1649628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921" y="854465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9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5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7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0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8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C4D4-6186-4CC0-B255-A15636F670EF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7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hs.uk/service-search/mental-health/find-an-urgent-mental-health-helplin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england.nhs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g"/><Relationship Id="rId4" Type="http://schemas.openxmlformats.org/officeDocument/2006/relationships/chart" Target="../charts/chart2.xml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mma.wadey@nhs.net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2E5FA1-6C48-48DB-96DC-FCCDBE2A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1" y="316672"/>
            <a:ext cx="955742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450123-2782-488B-998F-947B57D15644}"/>
              </a:ext>
            </a:extLst>
          </p:cNvPr>
          <p:cNvSpPr txBox="1">
            <a:spLocks/>
          </p:cNvSpPr>
          <p:nvPr/>
        </p:nvSpPr>
        <p:spPr>
          <a:xfrm>
            <a:off x="684551" y="435064"/>
            <a:ext cx="7305206" cy="158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KG Second Chances Solid" panose="02000000000000000000" pitchFamily="2" charset="0"/>
              </a:rPr>
              <a:t>Supporting the Mental Health of Children &amp; Young people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487BB96-2A92-465E-AB34-8B7B4BF0A83F}"/>
              </a:ext>
            </a:extLst>
          </p:cNvPr>
          <p:cNvSpPr txBox="1">
            <a:spLocks/>
          </p:cNvSpPr>
          <p:nvPr/>
        </p:nvSpPr>
        <p:spPr>
          <a:xfrm>
            <a:off x="684551" y="2421267"/>
            <a:ext cx="6840511" cy="2570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2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dirty="0">
                <a:solidFill>
                  <a:srgbClr val="000000"/>
                </a:solidFill>
                <a:latin typeface="Myriad Pro" panose="020B0503030403020204" pitchFamily="34" charset="0"/>
              </a:rPr>
              <a:t>Emma Wadey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6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dirty="0">
                <a:solidFill>
                  <a:srgbClr val="000000"/>
                </a:solidFill>
                <a:latin typeface="Myriad Pro" panose="020B0503030403020204" pitchFamily="34" charset="0"/>
              </a:rPr>
              <a:t>Deputy Director Mental Health Nursing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dirty="0">
                <a:solidFill>
                  <a:srgbClr val="000000"/>
                </a:solidFill>
                <a:latin typeface="Myriad Pro" panose="020B0503030403020204" pitchFamily="34" charset="0"/>
              </a:rPr>
              <a:t>NHS England &amp; Improvement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6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6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dirty="0">
                <a:solidFill>
                  <a:srgbClr val="000000"/>
                </a:solidFill>
                <a:latin typeface="Myriad Pro" panose="020B0503030403020204" pitchFamily="34" charset="0"/>
              </a:rPr>
              <a:t>Consultant Nurse Psychiatric Liaison </a:t>
            </a:r>
          </a:p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9B0FD9-D518-45FF-B040-6B0420B59F54}"/>
              </a:ext>
            </a:extLst>
          </p:cNvPr>
          <p:cNvSpPr txBox="1">
            <a:spLocks/>
          </p:cNvSpPr>
          <p:nvPr/>
        </p:nvSpPr>
        <p:spPr>
          <a:xfrm>
            <a:off x="684551" y="1428165"/>
            <a:ext cx="7072859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latin typeface="KG Second Chances Solid" panose="02000000000000000000" pitchFamily="2" charset="0"/>
            </a:endParaRPr>
          </a:p>
          <a:p>
            <a:endParaRPr lang="en-GB" sz="28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479DD1-A898-45BE-AD71-EE27999DC1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3" y="4916938"/>
            <a:ext cx="2538376" cy="1852940"/>
          </a:xfrm>
          <a:prstGeom prst="rect">
            <a:avLst/>
          </a:pr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6E6D40B8-A103-4330-B412-EE91136F6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5934" y="2221672"/>
            <a:ext cx="4064000" cy="3048000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4B0F72A-0708-4480-9B9D-D4F374715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69" y="287039"/>
            <a:ext cx="1495765" cy="6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2E4CF6-D83C-45F5-8A82-AC7DB92F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89" y="273658"/>
            <a:ext cx="6608030" cy="458737"/>
          </a:xfrm>
        </p:spPr>
        <p:txBody>
          <a:bodyPr>
            <a:noAutofit/>
          </a:bodyPr>
          <a:lstStyle/>
          <a:p>
            <a:r>
              <a:rPr lang="en-GB" sz="1600" dirty="0">
                <a:latin typeface="Arial"/>
                <a:cs typeface="Arial"/>
              </a:rPr>
              <a:t>Latest data from research studies suggesting increased prevalence of mental health need amongst frontline staff</a:t>
            </a:r>
            <a:endParaRPr lang="en-GB" sz="1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35C8A8-B620-40B0-A384-C5C942BC107F}"/>
              </a:ext>
            </a:extLst>
          </p:cNvPr>
          <p:cNvGraphicFramePr>
            <a:graphicFrameLocks/>
          </p:cNvGraphicFramePr>
          <p:nvPr/>
        </p:nvGraphicFramePr>
        <p:xfrm>
          <a:off x="2035399" y="1826771"/>
          <a:ext cx="3905636" cy="218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16813-FA10-411A-9B0A-BA3FDD8C29BD}"/>
              </a:ext>
            </a:extLst>
          </p:cNvPr>
          <p:cNvGrpSpPr/>
          <p:nvPr/>
        </p:nvGrpSpPr>
        <p:grpSpPr>
          <a:xfrm>
            <a:off x="6337562" y="2962958"/>
            <a:ext cx="1437365" cy="364038"/>
            <a:chOff x="6753957" y="1276030"/>
            <a:chExt cx="1916486" cy="4853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86D8CA-D1F9-41CC-8BEE-275D8540B394}"/>
                </a:ext>
              </a:extLst>
            </p:cNvPr>
            <p:cNvSpPr txBox="1"/>
            <p:nvPr/>
          </p:nvSpPr>
          <p:spPr>
            <a:xfrm>
              <a:off x="6753957" y="1276030"/>
              <a:ext cx="1898087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63">
                <a:defRPr/>
              </a:pPr>
              <a:r>
                <a:rPr lang="en-IN" sz="1013" b="1" dirty="0">
                  <a:solidFill>
                    <a:prstClr val="white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AHSN survey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CB38BA-0803-46E4-8323-7E95A524E8AE}"/>
                </a:ext>
              </a:extLst>
            </p:cNvPr>
            <p:cNvSpPr txBox="1"/>
            <p:nvPr/>
          </p:nvSpPr>
          <p:spPr>
            <a:xfrm>
              <a:off x="6772356" y="1453638"/>
              <a:ext cx="18980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63">
                <a:defRPr/>
              </a:pPr>
              <a:r>
                <a:rPr lang="en-IN" sz="900" dirty="0">
                  <a:solidFill>
                    <a:prstClr val="white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NHSE/I commissioned 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C4F8371-D298-4A93-958F-4226D8D06674}"/>
              </a:ext>
            </a:extLst>
          </p:cNvPr>
          <p:cNvSpPr/>
          <p:nvPr/>
        </p:nvSpPr>
        <p:spPr>
          <a:xfrm>
            <a:off x="1848749" y="1501884"/>
            <a:ext cx="4281716" cy="478579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685718">
              <a:defRPr/>
            </a:pPr>
            <a:endParaRPr lang="en-GB" sz="1350">
              <a:solidFill>
                <a:srgbClr val="41B6E6"/>
              </a:solidFill>
              <a:latin typeface="Calibri" panose="020F0502020204030204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A346E40-4C31-4F3D-BD77-A1A8F75E8F99}"/>
              </a:ext>
            </a:extLst>
          </p:cNvPr>
          <p:cNvSpPr txBox="1">
            <a:spLocks/>
          </p:cNvSpPr>
          <p:nvPr/>
        </p:nvSpPr>
        <p:spPr>
          <a:xfrm>
            <a:off x="1955389" y="1488214"/>
            <a:ext cx="3093866" cy="3958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42900">
              <a:defRPr/>
            </a:pPr>
            <a:r>
              <a:rPr lang="en-GB" sz="1050" dirty="0">
                <a:solidFill>
                  <a:srgbClr val="003087"/>
                </a:solidFill>
              </a:rPr>
              <a:t>Prevalence of mental illness appears higher in NHS staff when compared to the general population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BAE8A4DF-8A8A-4B1D-89EC-9B6AC42FB87E}"/>
              </a:ext>
            </a:extLst>
          </p:cNvPr>
          <p:cNvSpPr txBox="1">
            <a:spLocks/>
          </p:cNvSpPr>
          <p:nvPr/>
        </p:nvSpPr>
        <p:spPr>
          <a:xfrm>
            <a:off x="6263785" y="1542397"/>
            <a:ext cx="2906242" cy="2430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42900">
              <a:defRPr/>
            </a:pPr>
            <a:r>
              <a:rPr lang="en-GB" sz="1200" dirty="0">
                <a:solidFill>
                  <a:srgbClr val="003087"/>
                </a:solidFill>
              </a:rPr>
              <a:t>Key findings from academic research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C4C54F-49CA-4FDC-90B5-A6E6B0F65601}"/>
              </a:ext>
            </a:extLst>
          </p:cNvPr>
          <p:cNvSpPr/>
          <p:nvPr/>
        </p:nvSpPr>
        <p:spPr>
          <a:xfrm>
            <a:off x="6241337" y="1497732"/>
            <a:ext cx="4072688" cy="475915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685718">
              <a:defRPr/>
            </a:pPr>
            <a:endParaRPr lang="en-GB" sz="1350">
              <a:solidFill>
                <a:srgbClr val="41B6E6"/>
              </a:solidFill>
              <a:latin typeface="Calibri" panose="020F050202020403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1094FCA-8E70-412D-895F-728B9D4C2505}"/>
              </a:ext>
            </a:extLst>
          </p:cNvPr>
          <p:cNvSpPr/>
          <p:nvPr/>
        </p:nvSpPr>
        <p:spPr>
          <a:xfrm>
            <a:off x="3476540" y="5366894"/>
            <a:ext cx="260814" cy="10098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18">
              <a:defRPr/>
            </a:pPr>
            <a:endParaRPr lang="en-GB" sz="825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BE15FC3-71B4-4E3D-B937-3EB3D79955A2}"/>
              </a:ext>
            </a:extLst>
          </p:cNvPr>
          <p:cNvSpPr/>
          <p:nvPr/>
        </p:nvSpPr>
        <p:spPr>
          <a:xfrm>
            <a:off x="4804433" y="5311963"/>
            <a:ext cx="201442" cy="1792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8">
              <a:defRPr/>
            </a:pPr>
            <a:endParaRPr lang="en-GB" sz="1050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53A67B-0A57-4711-86CA-6927352F5942}"/>
              </a:ext>
            </a:extLst>
          </p:cNvPr>
          <p:cNvSpPr/>
          <p:nvPr/>
        </p:nvSpPr>
        <p:spPr>
          <a:xfrm>
            <a:off x="3712478" y="5338705"/>
            <a:ext cx="8625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18">
              <a:defRPr/>
            </a:pPr>
            <a:r>
              <a:rPr lang="en-GB" sz="675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population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5287088-80DF-412F-A61E-655C1BE26427}"/>
              </a:ext>
            </a:extLst>
          </p:cNvPr>
          <p:cNvSpPr/>
          <p:nvPr/>
        </p:nvSpPr>
        <p:spPr>
          <a:xfrm>
            <a:off x="5013892" y="5326132"/>
            <a:ext cx="862552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18">
              <a:defRPr/>
            </a:pPr>
            <a:r>
              <a:rPr lang="en-GB" sz="675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staff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B3633C-3C3F-4AA1-B29B-C452707FE27D}"/>
              </a:ext>
            </a:extLst>
          </p:cNvPr>
          <p:cNvGrpSpPr/>
          <p:nvPr/>
        </p:nvGrpSpPr>
        <p:grpSpPr>
          <a:xfrm>
            <a:off x="2969112" y="4231236"/>
            <a:ext cx="3141404" cy="992279"/>
            <a:chOff x="394381" y="4467607"/>
            <a:chExt cx="4188538" cy="132303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A93FC6-2C32-4270-AD19-9E7DBE721472}"/>
                </a:ext>
              </a:extLst>
            </p:cNvPr>
            <p:cNvGrpSpPr/>
            <p:nvPr/>
          </p:nvGrpSpPr>
          <p:grpSpPr>
            <a:xfrm>
              <a:off x="405102" y="4467607"/>
              <a:ext cx="1348086" cy="1323039"/>
              <a:chOff x="424903" y="4650128"/>
              <a:chExt cx="1348086" cy="132303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1131938-A00E-414F-A39E-F0DD17C4A7EC}"/>
                  </a:ext>
                </a:extLst>
              </p:cNvPr>
              <p:cNvSpPr/>
              <p:nvPr/>
            </p:nvSpPr>
            <p:spPr>
              <a:xfrm>
                <a:off x="424903" y="5429572"/>
                <a:ext cx="753448" cy="543595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718">
                  <a:defRPr/>
                </a:pPr>
                <a:endParaRPr lang="en-GB" sz="825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D39F09C-1DC9-4169-ABA2-910638C9F12F}"/>
                  </a:ext>
                </a:extLst>
              </p:cNvPr>
              <p:cNvSpPr/>
              <p:nvPr/>
            </p:nvSpPr>
            <p:spPr>
              <a:xfrm>
                <a:off x="622920" y="4650128"/>
                <a:ext cx="1150069" cy="10692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8">
                  <a:defRPr/>
                </a:pPr>
                <a:endParaRPr lang="en-GB" sz="10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6FF9E3-6C88-4C95-ABED-9A4CEDA29AE9}"/>
                </a:ext>
              </a:extLst>
            </p:cNvPr>
            <p:cNvGrpSpPr/>
            <p:nvPr/>
          </p:nvGrpSpPr>
          <p:grpSpPr>
            <a:xfrm>
              <a:off x="1753188" y="4467607"/>
              <a:ext cx="1348086" cy="1323039"/>
              <a:chOff x="424903" y="4650128"/>
              <a:chExt cx="1348086" cy="132303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A28A447-B48C-4F36-9204-C1EF3B4F7F41}"/>
                  </a:ext>
                </a:extLst>
              </p:cNvPr>
              <p:cNvSpPr/>
              <p:nvPr/>
            </p:nvSpPr>
            <p:spPr>
              <a:xfrm>
                <a:off x="424903" y="5429572"/>
                <a:ext cx="753448" cy="543595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718">
                  <a:defRPr/>
                </a:pPr>
                <a:endParaRPr lang="en-GB" sz="825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B86A479-827E-4E48-AB10-16B26495662D}"/>
                  </a:ext>
                </a:extLst>
              </p:cNvPr>
              <p:cNvSpPr/>
              <p:nvPr/>
            </p:nvSpPr>
            <p:spPr>
              <a:xfrm>
                <a:off x="622920" y="4650128"/>
                <a:ext cx="1150069" cy="10692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8">
                  <a:defRPr/>
                </a:pPr>
                <a:endParaRPr lang="en-GB" sz="10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9C4C46C-EF71-4768-B08D-7CCF8FC184C9}"/>
                </a:ext>
              </a:extLst>
            </p:cNvPr>
            <p:cNvGrpSpPr/>
            <p:nvPr/>
          </p:nvGrpSpPr>
          <p:grpSpPr>
            <a:xfrm>
              <a:off x="3123332" y="4467607"/>
              <a:ext cx="1348086" cy="1323039"/>
              <a:chOff x="424903" y="4650128"/>
              <a:chExt cx="1348086" cy="132303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AF60BC6-5FE3-4A2E-8B67-C3FD1ED71B36}"/>
                  </a:ext>
                </a:extLst>
              </p:cNvPr>
              <p:cNvSpPr/>
              <p:nvPr/>
            </p:nvSpPr>
            <p:spPr>
              <a:xfrm>
                <a:off x="424903" y="5429572"/>
                <a:ext cx="753448" cy="543595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718">
                  <a:defRPr/>
                </a:pPr>
                <a:endParaRPr lang="en-GB" sz="825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83AA1E8-0EEA-4351-A898-F09CDDE25725}"/>
                  </a:ext>
                </a:extLst>
              </p:cNvPr>
              <p:cNvSpPr/>
              <p:nvPr/>
            </p:nvSpPr>
            <p:spPr>
              <a:xfrm>
                <a:off x="622920" y="4650128"/>
                <a:ext cx="1150069" cy="10692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8">
                  <a:defRPr/>
                </a:pPr>
                <a:endParaRPr lang="en-GB" sz="10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201045A-2F9D-4E5F-A5AE-F5591E4C68FD}"/>
                </a:ext>
              </a:extLst>
            </p:cNvPr>
            <p:cNvSpPr txBox="1"/>
            <p:nvPr/>
          </p:nvSpPr>
          <p:spPr>
            <a:xfrm>
              <a:off x="714620" y="4961696"/>
              <a:ext cx="11280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3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24.31%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0DA6BB7-9742-464E-AE33-9C5A695D3746}"/>
                </a:ext>
              </a:extLst>
            </p:cNvPr>
            <p:cNvSpPr txBox="1"/>
            <p:nvPr/>
          </p:nvSpPr>
          <p:spPr>
            <a:xfrm>
              <a:off x="3454909" y="4976975"/>
              <a:ext cx="11280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3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37.51%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749E6E-04F8-4106-BDB7-2BC170AAE23A}"/>
                </a:ext>
              </a:extLst>
            </p:cNvPr>
            <p:cNvSpPr txBox="1"/>
            <p:nvPr/>
          </p:nvSpPr>
          <p:spPr>
            <a:xfrm>
              <a:off x="2081837" y="4997748"/>
              <a:ext cx="11280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3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38.32%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5350208-893F-4E38-9B70-CBF53D8A5B02}"/>
                </a:ext>
              </a:extLst>
            </p:cNvPr>
            <p:cNvSpPr txBox="1"/>
            <p:nvPr/>
          </p:nvSpPr>
          <p:spPr>
            <a:xfrm>
              <a:off x="780880" y="4623220"/>
              <a:ext cx="1128010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PTSD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961BF9-2398-4F33-95B6-97598086A675}"/>
                </a:ext>
              </a:extLst>
            </p:cNvPr>
            <p:cNvSpPr txBox="1"/>
            <p:nvPr/>
          </p:nvSpPr>
          <p:spPr>
            <a:xfrm>
              <a:off x="2122359" y="4654046"/>
              <a:ext cx="1128010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Anxiety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54C56BD-7B28-4163-AEEC-1539DAD65C43}"/>
                </a:ext>
              </a:extLst>
            </p:cNvPr>
            <p:cNvSpPr txBox="1"/>
            <p:nvPr/>
          </p:nvSpPr>
          <p:spPr>
            <a:xfrm>
              <a:off x="3361871" y="4694451"/>
              <a:ext cx="1128010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Depression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D92FE2A-60B7-4B0D-B722-66DDEA11D4A3}"/>
                </a:ext>
              </a:extLst>
            </p:cNvPr>
            <p:cNvSpPr txBox="1"/>
            <p:nvPr/>
          </p:nvSpPr>
          <p:spPr>
            <a:xfrm>
              <a:off x="394381" y="5403092"/>
              <a:ext cx="72058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05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4EA52D2-0A8A-403A-B968-5BB6877C88C9}"/>
                </a:ext>
              </a:extLst>
            </p:cNvPr>
            <p:cNvSpPr txBox="1"/>
            <p:nvPr/>
          </p:nvSpPr>
          <p:spPr>
            <a:xfrm>
              <a:off x="1731659" y="5412253"/>
              <a:ext cx="75344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05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25.2%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B5A3A8E-E923-4E49-BC09-D1B542C09034}"/>
                </a:ext>
              </a:extLst>
            </p:cNvPr>
            <p:cNvSpPr txBox="1"/>
            <p:nvPr/>
          </p:nvSpPr>
          <p:spPr>
            <a:xfrm>
              <a:off x="3120753" y="5405548"/>
              <a:ext cx="64423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18">
                <a:defRPr/>
              </a:pPr>
              <a:r>
                <a:rPr lang="en-GB" sz="1050" b="1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31%</a:t>
              </a:r>
            </a:p>
          </p:txBody>
        </p:sp>
      </p:grpSp>
      <p:sp>
        <p:nvSpPr>
          <p:cNvPr id="64" name="Title 3">
            <a:extLst>
              <a:ext uri="{FF2B5EF4-FFF2-40B4-BE49-F238E27FC236}">
                <a16:creationId xmlns:a16="http://schemas.microsoft.com/office/drawing/2014/main" id="{CAEDEEE4-DCFC-454B-9DDB-4511F303BC55}"/>
              </a:ext>
            </a:extLst>
          </p:cNvPr>
          <p:cNvSpPr txBox="1">
            <a:spLocks/>
          </p:cNvSpPr>
          <p:nvPr/>
        </p:nvSpPr>
        <p:spPr>
          <a:xfrm>
            <a:off x="3833062" y="3910978"/>
            <a:ext cx="1781698" cy="3958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42900">
              <a:defRPr/>
            </a:pPr>
            <a:r>
              <a:rPr lang="en-GB" sz="900" dirty="0">
                <a:solidFill>
                  <a:srgbClr val="003087"/>
                </a:solidFill>
              </a:rPr>
              <a:t>Mental Health in the UK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63506BC-3F6C-4927-8BC7-474CFC89DDC0}"/>
              </a:ext>
            </a:extLst>
          </p:cNvPr>
          <p:cNvCxnSpPr>
            <a:cxnSpLocks/>
          </p:cNvCxnSpPr>
          <p:nvPr/>
        </p:nvCxnSpPr>
        <p:spPr>
          <a:xfrm>
            <a:off x="3076195" y="3975230"/>
            <a:ext cx="2901224" cy="0"/>
          </a:xfrm>
          <a:prstGeom prst="line">
            <a:avLst/>
          </a:prstGeom>
          <a:ln>
            <a:solidFill>
              <a:schemeClr val="accent2">
                <a:alpha val="71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3CF8A8D-4BDD-4839-AC93-E4B495A1C046}"/>
              </a:ext>
            </a:extLst>
          </p:cNvPr>
          <p:cNvSpPr txBox="1"/>
          <p:nvPr/>
        </p:nvSpPr>
        <p:spPr>
          <a:xfrm>
            <a:off x="6263786" y="1803743"/>
            <a:ext cx="3970229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718"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data requires further analysis and interpretation , e.g. noting that participation in surveys skewed to those with more negative experiences, but is indicative of need for action.</a:t>
            </a:r>
          </a:p>
          <a:p>
            <a:pPr marL="128588" indent="-128588" defTabSz="685718">
              <a:buFont typeface="Arial" panose="020B0604020202020204" pitchFamily="34" charset="0"/>
              <a:buChar char="•"/>
              <a:defRPr/>
            </a:pP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718"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Correlates with international evidence : Frontline health care workers engaged in direct diagnosis, treatment, and care of patients with COVID-19 in China were associated with a higher risk of symptoms of depression (Lai et al. 2020)</a:t>
            </a:r>
          </a:p>
          <a:p>
            <a:pPr marL="128588" indent="-128588" defTabSz="685718">
              <a:buFont typeface="Arial" panose="020B0604020202020204" pitchFamily="34" charset="0"/>
              <a:buChar char="•"/>
              <a:defRPr/>
            </a:pP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718"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half of HCWs (49.4%) will experience significant acute mental health symptoms during a pandemic, with more than one in ten having ongoing mental health consequences (Harvey et al. 2020)</a:t>
            </a:r>
          </a:p>
          <a:p>
            <a:pPr defTabSz="685718">
              <a:defRPr/>
            </a:pP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718"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Fong’s study on critical care staff shows elevated levels of need for staff in those settings. </a:t>
            </a:r>
          </a:p>
          <a:p>
            <a:pPr defTabSz="685718">
              <a:defRPr/>
            </a:pP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718"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it is line managers, peers and teams who can provide best level of support for each other, and “resilience resides in teams”.  </a:t>
            </a:r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focus of People Directorate HWB plan and actions in train. </a:t>
            </a:r>
          </a:p>
          <a:p>
            <a:pPr defTabSz="685718">
              <a:defRPr/>
            </a:pPr>
            <a:endParaRPr lang="en-GB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718"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key not to over-medicalise the response, </a:t>
            </a:r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to ensure rapid access to evidence based treatment is there for staff who need it.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35F89-A95A-46DC-A004-783FF7C5A4BC}"/>
              </a:ext>
            </a:extLst>
          </p:cNvPr>
          <p:cNvSpPr/>
          <p:nvPr/>
        </p:nvSpPr>
        <p:spPr>
          <a:xfrm>
            <a:off x="2301947" y="5728028"/>
            <a:ext cx="3062231" cy="52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788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UK Study – N=3097(UK Public) – C19 UK Public Survey N=53,328 (UK Public)</a:t>
            </a:r>
          </a:p>
          <a:p>
            <a:pPr marL="128588" indent="-128588" defTabSz="6858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788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Check N = 10,281 (NHS Staff) – NHS Trauma Group -N =   1,211 (NHS &amp; Social Care Staff)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62423-6CD6-4EE4-917E-532E9EB2722C}"/>
              </a:ext>
            </a:extLst>
          </p:cNvPr>
          <p:cNvSpPr/>
          <p:nvPr/>
        </p:nvSpPr>
        <p:spPr>
          <a:xfrm>
            <a:off x="1774931" y="4181572"/>
            <a:ext cx="1217132" cy="5055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900" dirty="0">
                <a:solidFill>
                  <a:srgbClr val="FFFFFF"/>
                </a:solidFill>
                <a:latin typeface="Calibri" panose="020F0502020204030204"/>
              </a:rPr>
              <a:t>DRAFT  analysis: requires further interpretation </a:t>
            </a:r>
          </a:p>
        </p:txBody>
      </p:sp>
    </p:spTree>
    <p:extLst>
      <p:ext uri="{BB962C8B-B14F-4D97-AF65-F5344CB8AC3E}">
        <p14:creationId xmlns:p14="http://schemas.microsoft.com/office/powerpoint/2010/main" val="14230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>
            <a:off x="1947769" y="1416549"/>
            <a:ext cx="8070149" cy="290886"/>
          </a:xfrm>
          <a:prstGeom prst="rightArrow">
            <a:avLst>
              <a:gd name="adj1" fmla="val 24961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53346" y="944421"/>
            <a:ext cx="2439294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84">
              <a:defRPr/>
            </a:pPr>
            <a:r>
              <a:rPr lang="en-IN" sz="15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 needing specialist  mental health intervention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2431" y="1813975"/>
            <a:ext cx="1769401" cy="4316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82431" y="2293129"/>
            <a:ext cx="1760659" cy="3354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82430" y="2257001"/>
            <a:ext cx="1709580" cy="3845668"/>
          </a:xfrm>
          <a:prstGeom prst="rect">
            <a:avLst/>
          </a:prstGeom>
        </p:spPr>
        <p:txBody>
          <a:bodyPr wrap="square" lIns="54014" rIns="54014">
            <a:spAutoFit/>
          </a:bodyPr>
          <a:lstStyle/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Access to apps: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Umind</a:t>
            </a: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Headspace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Stayalive</a:t>
            </a: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Daylight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Sleepio</a:t>
            </a: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Cityparents</a:t>
            </a: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Yoga platform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Brightsky</a:t>
            </a: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Liberate mindfulness </a:t>
            </a:r>
          </a:p>
          <a:p>
            <a:pPr defTabSz="914484">
              <a:lnSpc>
                <a:spcPct val="90000"/>
              </a:lnSpc>
              <a:defRPr/>
            </a:pP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84">
              <a:lnSpc>
                <a:spcPct val="90000"/>
              </a:lnSpc>
              <a:defRPr/>
            </a:pPr>
            <a:r>
              <a:rPr lang="en-IN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Digital resources: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People.nhs.uk website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Silvercloud</a:t>
            </a: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mental well health self-guided tools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from family, friends &amp; community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N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N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N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9884" y="1804036"/>
            <a:ext cx="1766868" cy="431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99885" y="2271625"/>
            <a:ext cx="1774031" cy="337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52491" y="1857866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84">
              <a:defRPr/>
            </a:pPr>
            <a:r>
              <a:rPr lang="en-IN" sz="14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Need to talk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797744" y="2231248"/>
            <a:ext cx="1578277" cy="3582519"/>
          </a:xfrm>
          <a:prstGeom prst="rect">
            <a:avLst/>
          </a:prstGeom>
        </p:spPr>
        <p:txBody>
          <a:bodyPr wrap="square" lIns="54014" rIns="54014">
            <a:spAutoFit/>
          </a:bodyPr>
          <a:lstStyle/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 manager discussion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Team support conversations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Local Peer supporter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Freedom to Speak up guardians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Occupational Health and EAP support 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NHS Helpline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NHS Text line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NHS Bereavement helpline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Tagalog speaking helpline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Financial support helpline 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29904" y="1815050"/>
            <a:ext cx="1623442" cy="4304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34181" y="2277793"/>
            <a:ext cx="1623442" cy="3370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84751" y="179533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84">
              <a:defRPr/>
            </a:pPr>
            <a:r>
              <a:rPr lang="en-IN" sz="12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More intensive</a:t>
            </a:r>
          </a:p>
          <a:p>
            <a:pPr defTabSz="914484">
              <a:defRPr/>
            </a:pPr>
            <a:r>
              <a:rPr lang="en-IN" sz="12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support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634181" y="2287094"/>
            <a:ext cx="1709580" cy="3000821"/>
          </a:xfrm>
          <a:prstGeom prst="rect">
            <a:avLst/>
          </a:prstGeom>
        </p:spPr>
        <p:txBody>
          <a:bodyPr wrap="square" lIns="54014" rIns="54014">
            <a:spAutoFit/>
          </a:bodyPr>
          <a:lstStyle/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Common rooms</a:t>
            </a:r>
            <a:r>
              <a:rPr lang="en-IN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defTabSz="914484">
              <a:lnSpc>
                <a:spcPct val="90000"/>
              </a:lnSpc>
              <a:defRPr/>
            </a:pPr>
            <a:r>
              <a:rPr lang="en-IN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Groups of staff coming together around critical issues</a:t>
            </a:r>
          </a:p>
          <a:p>
            <a:pPr defTabSz="914484">
              <a:lnSpc>
                <a:spcPct val="90000"/>
              </a:lnSpc>
              <a:defRPr/>
            </a:pPr>
            <a:endParaRPr lang="en-IN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Project5</a:t>
            </a:r>
            <a:r>
              <a:rPr lang="en-IN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1-1 </a:t>
            </a:r>
          </a:p>
          <a:p>
            <a:pPr defTabSz="914484">
              <a:lnSpc>
                <a:spcPct val="90000"/>
              </a:lnSpc>
              <a:defRPr/>
            </a:pPr>
            <a:r>
              <a:rPr lang="en-IN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and coaching </a:t>
            </a:r>
          </a:p>
          <a:p>
            <a:pPr defTabSz="914484">
              <a:lnSpc>
                <a:spcPct val="90000"/>
              </a:lnSpc>
              <a:defRPr/>
            </a:pPr>
            <a:endParaRPr lang="en-IN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Ass. Clin </a:t>
            </a:r>
            <a:r>
              <a:rPr lang="en-IN" sz="1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Psy</a:t>
            </a:r>
            <a:r>
              <a:rPr lang="en-IN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for </a:t>
            </a:r>
          </a:p>
          <a:p>
            <a:pPr defTabSz="914484">
              <a:lnSpc>
                <a:spcPct val="90000"/>
              </a:lnSpc>
              <a:defRPr/>
            </a:pPr>
            <a:r>
              <a:rPr lang="en-IN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Senior staff, access 6 sessions of Psychologist time free</a:t>
            </a:r>
          </a:p>
          <a:p>
            <a:pPr defTabSz="914484">
              <a:lnSpc>
                <a:spcPct val="90000"/>
              </a:lnSpc>
              <a:defRPr/>
            </a:pPr>
            <a:endParaRPr lang="en-IN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Access our</a:t>
            </a:r>
          </a:p>
          <a:p>
            <a:pPr defTabSz="914484">
              <a:lnSpc>
                <a:spcPct val="90000"/>
              </a:lnSpc>
              <a:defRPr/>
            </a:pPr>
            <a:r>
              <a:rPr lang="en-IN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screening website </a:t>
            </a:r>
            <a:r>
              <a:rPr lang="en-IN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answer mental health questions to help understand next steps</a:t>
            </a:r>
          </a:p>
          <a:p>
            <a:pPr defTabSz="914484">
              <a:lnSpc>
                <a:spcPct val="90000"/>
              </a:lnSpc>
              <a:defRPr/>
            </a:pPr>
            <a:endParaRPr lang="en-IN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7422" y="1801630"/>
            <a:ext cx="1424708" cy="4304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04538" y="2280169"/>
            <a:ext cx="1427593" cy="3367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defTabSz="91448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refer to IAPT/local Psychological services</a:t>
            </a:r>
          </a:p>
          <a:p>
            <a:pPr marL="171450" indent="-171450" defTabSz="91448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&amp; Wellbeing hubs- Wave 1 being established - who can outreach, assess,  and support rapid access to evidence based NHS treatment</a:t>
            </a:r>
          </a:p>
          <a:p>
            <a:pPr marL="171450" indent="-171450" defTabSz="91448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interventions from EAP services</a:t>
            </a:r>
          </a:p>
          <a:p>
            <a:pPr marL="171450" indent="-171450" defTabSz="91448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IN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04730" y="1786030"/>
            <a:ext cx="1327400" cy="461665"/>
          </a:xfrm>
          <a:prstGeom prst="rect">
            <a:avLst/>
          </a:prstGeom>
        </p:spPr>
        <p:txBody>
          <a:bodyPr wrap="square" lIns="54014" rIns="54014">
            <a:spAutoFit/>
          </a:bodyPr>
          <a:lstStyle/>
          <a:p>
            <a:pPr defTabSz="914484">
              <a:defRPr/>
            </a:pPr>
            <a:r>
              <a:rPr lang="en-IN" sz="12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Mental Health intervention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67388" y="1802477"/>
            <a:ext cx="1143015" cy="428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67388" y="2287093"/>
            <a:ext cx="1161329" cy="3360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84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92918" y="186596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84">
              <a:defRPr/>
            </a:pPr>
            <a:r>
              <a:rPr lang="en-IN" sz="12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Crisis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749074" y="2326289"/>
            <a:ext cx="1161328" cy="2855397"/>
          </a:xfrm>
          <a:prstGeom prst="rect">
            <a:avLst/>
          </a:prstGeom>
        </p:spPr>
        <p:txBody>
          <a:bodyPr wrap="square" lIns="54014" rIns="54014">
            <a:spAutoFit/>
          </a:bodyPr>
          <a:lstStyle/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NHS Urgent mental health helplines , available 24/7 across the country will provide a confidential service for staff. </a:t>
            </a: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N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N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91448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prstClr val="black"/>
                </a:solidFill>
                <a:latin typeface="Calibri"/>
                <a:hlinkClick r:id="rId2"/>
              </a:rPr>
              <a:t>https://www.nhs.uk/service-search/mental-health/find-an-urgent-mental-health-helpline</a:t>
            </a:r>
            <a:endParaRPr lang="en-IN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84">
              <a:lnSpc>
                <a:spcPct val="90000"/>
              </a:lnSpc>
              <a:defRPr/>
            </a:pPr>
            <a:endParaRPr lang="en-IN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B7D61-4C87-458C-A459-82473AB595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614" y="224150"/>
            <a:ext cx="1108473" cy="44817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3AEA2E1-40B5-4878-A9B3-255A569DACAE}"/>
              </a:ext>
            </a:extLst>
          </p:cNvPr>
          <p:cNvSpPr txBox="1"/>
          <p:nvPr/>
        </p:nvSpPr>
        <p:spPr>
          <a:xfrm>
            <a:off x="2036187" y="872551"/>
            <a:ext cx="1948634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84">
              <a:defRPr/>
            </a:pPr>
            <a:r>
              <a:rPr lang="en-IN" sz="15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From staff member feeling distressed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16B29F7-627F-4ED8-81BA-9FDF8411864F}"/>
              </a:ext>
            </a:extLst>
          </p:cNvPr>
          <p:cNvSpPr txBox="1"/>
          <p:nvPr/>
        </p:nvSpPr>
        <p:spPr>
          <a:xfrm>
            <a:off x="2397728" y="186596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84">
              <a:defRPr/>
            </a:pPr>
            <a:r>
              <a:rPr lang="en-IN" sz="14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Self help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67199C9-1AE0-436B-97D7-3C8E34FEB34C}"/>
              </a:ext>
            </a:extLst>
          </p:cNvPr>
          <p:cNvSpPr/>
          <p:nvPr/>
        </p:nvSpPr>
        <p:spPr>
          <a:xfrm>
            <a:off x="2036188" y="5952339"/>
            <a:ext cx="8132291" cy="71108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dirty="0">
                <a:solidFill>
                  <a:prstClr val="white"/>
                </a:solidFill>
                <a:latin typeface="Calibri"/>
              </a:rPr>
              <a:t>Local, System and Regional support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E7630AB3-4B9F-4A1F-80F7-8387B16F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769" y="224150"/>
            <a:ext cx="6604477" cy="611649"/>
          </a:xfrm>
        </p:spPr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A range of support is needed and available</a:t>
            </a:r>
          </a:p>
        </p:txBody>
      </p:sp>
    </p:spTree>
    <p:extLst>
      <p:ext uri="{BB962C8B-B14F-4D97-AF65-F5344CB8AC3E}">
        <p14:creationId xmlns:p14="http://schemas.microsoft.com/office/powerpoint/2010/main" val="120207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3839" y="5464268"/>
            <a:ext cx="1076533" cy="150775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908" spc="-9" dirty="0">
                <a:latin typeface="Arial MT"/>
                <a:cs typeface="Arial MT"/>
                <a:hlinkClick r:id="rId2"/>
              </a:rPr>
              <a:t>www.england.nhs.uk</a:t>
            </a:r>
            <a:endParaRPr sz="908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8161" y="498120"/>
            <a:ext cx="841690" cy="6549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3839" y="337039"/>
            <a:ext cx="7048180" cy="2042382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86"/>
              </a:spcBef>
            </a:pPr>
            <a:r>
              <a:rPr lang="en-GB" spc="-5" dirty="0"/>
              <a:t>Professional Nurse Advocates </a:t>
            </a:r>
            <a:r>
              <a:rPr spc="-5" dirty="0"/>
              <a:t>The</a:t>
            </a:r>
            <a:r>
              <a:rPr spc="-73" dirty="0"/>
              <a:t> </a:t>
            </a:r>
            <a:r>
              <a:rPr spc="-9" dirty="0"/>
              <a:t>A-EQUIP</a:t>
            </a:r>
            <a:r>
              <a:rPr spc="-36" dirty="0"/>
              <a:t> </a:t>
            </a:r>
            <a:r>
              <a:rPr spc="-5" dirty="0"/>
              <a:t>Model</a:t>
            </a:r>
            <a:r>
              <a:rPr lang="en-GB" spc="-5" dirty="0"/>
              <a:t/>
            </a:r>
            <a:br>
              <a:rPr lang="en-GB" spc="-5" dirty="0"/>
            </a:b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3978790" y="2704932"/>
            <a:ext cx="1024090" cy="760607"/>
          </a:xfrm>
          <a:prstGeom prst="rect">
            <a:avLst/>
          </a:prstGeom>
        </p:spPr>
        <p:txBody>
          <a:bodyPr vert="horz" wrap="square" lIns="0" tIns="39765" rIns="0" bIns="0" rtlCol="0">
            <a:spAutoFit/>
          </a:bodyPr>
          <a:lstStyle/>
          <a:p>
            <a:pPr marL="10950" marR="4611" algn="ctr">
              <a:lnSpc>
                <a:spcPct val="86200"/>
              </a:lnSpc>
              <a:spcBef>
                <a:spcPts val="313"/>
              </a:spcBef>
            </a:pPr>
            <a:r>
              <a:rPr sz="1361" dirty="0">
                <a:solidFill>
                  <a:srgbClr val="FFFFFF"/>
                </a:solidFill>
                <a:latin typeface="Arial MT"/>
                <a:cs typeface="Arial MT"/>
              </a:rPr>
              <a:t>Personal </a:t>
            </a:r>
            <a:r>
              <a:rPr sz="1361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61" dirty="0">
                <a:solidFill>
                  <a:srgbClr val="FFFFFF"/>
                </a:solidFill>
                <a:latin typeface="Arial MT"/>
                <a:cs typeface="Arial MT"/>
              </a:rPr>
              <a:t>action for </a:t>
            </a:r>
            <a:r>
              <a:rPr sz="1361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61" dirty="0">
                <a:solidFill>
                  <a:srgbClr val="FFFFFF"/>
                </a:solidFill>
                <a:latin typeface="Arial MT"/>
                <a:cs typeface="Arial MT"/>
              </a:rPr>
              <a:t>quality </a:t>
            </a:r>
            <a:r>
              <a:rPr sz="1361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61" spc="-5" dirty="0">
                <a:solidFill>
                  <a:srgbClr val="FFFFFF"/>
                </a:solidFill>
                <a:latin typeface="Arial MT"/>
                <a:cs typeface="Arial MT"/>
              </a:rPr>
              <a:t>im</a:t>
            </a:r>
            <a:r>
              <a:rPr sz="1361" dirty="0">
                <a:solidFill>
                  <a:srgbClr val="FFFFFF"/>
                </a:solidFill>
                <a:latin typeface="Arial MT"/>
                <a:cs typeface="Arial MT"/>
              </a:rPr>
              <a:t>pro</a:t>
            </a:r>
            <a:r>
              <a:rPr sz="1361" spc="-18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361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361" spc="-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361" dirty="0">
                <a:solidFill>
                  <a:srgbClr val="FFFFFF"/>
                </a:solidFill>
                <a:latin typeface="Arial MT"/>
                <a:cs typeface="Arial MT"/>
              </a:rPr>
              <a:t>ent</a:t>
            </a:r>
            <a:endParaRPr sz="1361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3285" y="4236053"/>
            <a:ext cx="1181420" cy="456923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 indent="21900">
              <a:lnSpc>
                <a:spcPts val="1588"/>
              </a:lnSpc>
              <a:spcBef>
                <a:spcPts val="363"/>
              </a:spcBef>
            </a:pPr>
            <a:r>
              <a:rPr sz="1543" dirty="0">
                <a:solidFill>
                  <a:srgbClr val="FFFFFF"/>
                </a:solidFill>
                <a:latin typeface="Arial MT"/>
                <a:cs typeface="Arial MT"/>
              </a:rPr>
              <a:t>Education</a:t>
            </a:r>
            <a:r>
              <a:rPr sz="1543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43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1543" spc="-41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43" spc="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543" dirty="0">
                <a:solidFill>
                  <a:srgbClr val="FFFFFF"/>
                </a:solidFill>
                <a:latin typeface="Arial MT"/>
                <a:cs typeface="Arial MT"/>
              </a:rPr>
              <a:t>eve</a:t>
            </a:r>
            <a:r>
              <a:rPr sz="1543" spc="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543" dirty="0">
                <a:solidFill>
                  <a:srgbClr val="FFFFFF"/>
                </a:solidFill>
                <a:latin typeface="Arial MT"/>
                <a:cs typeface="Arial MT"/>
              </a:rPr>
              <a:t>op</a:t>
            </a:r>
            <a:r>
              <a:rPr sz="1543" spc="-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543" dirty="0">
                <a:solidFill>
                  <a:srgbClr val="FFFFFF"/>
                </a:solidFill>
                <a:latin typeface="Arial MT"/>
                <a:cs typeface="Arial MT"/>
              </a:rPr>
              <a:t>ent</a:t>
            </a:r>
            <a:endParaRPr sz="1543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4600" y="2597048"/>
            <a:ext cx="1070770" cy="694223"/>
          </a:xfrm>
          <a:prstGeom prst="rect">
            <a:avLst/>
          </a:prstGeom>
        </p:spPr>
        <p:txBody>
          <a:bodyPr vert="horz" wrap="square" lIns="0" tIns="44952" rIns="0" bIns="0" rtlCol="0">
            <a:spAutoFit/>
          </a:bodyPr>
          <a:lstStyle/>
          <a:p>
            <a:pPr marL="11527" marR="4611" algn="ctr">
              <a:lnSpc>
                <a:spcPct val="86400"/>
              </a:lnSpc>
              <a:spcBef>
                <a:spcPts val="354"/>
              </a:spcBef>
            </a:pPr>
            <a:r>
              <a:rPr sz="1634" spc="-9" dirty="0">
                <a:solidFill>
                  <a:srgbClr val="FFFFFF"/>
                </a:solidFill>
                <a:latin typeface="Arial MT"/>
                <a:cs typeface="Arial MT"/>
              </a:rPr>
              <a:t>Re</a:t>
            </a:r>
            <a:r>
              <a:rPr sz="1634" dirty="0">
                <a:solidFill>
                  <a:srgbClr val="FFFFFF"/>
                </a:solidFill>
                <a:latin typeface="Arial MT"/>
                <a:cs typeface="Arial MT"/>
              </a:rPr>
              <a:t>st</a:t>
            </a:r>
            <a:r>
              <a:rPr sz="1634" spc="-9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634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634" spc="-9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634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634" spc="-9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634" spc="-5" dirty="0">
                <a:solidFill>
                  <a:srgbClr val="FFFFFF"/>
                </a:solidFill>
                <a:latin typeface="Arial MT"/>
                <a:cs typeface="Arial MT"/>
              </a:rPr>
              <a:t>ve  clinical </a:t>
            </a:r>
            <a:r>
              <a:rPr sz="163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634" spc="-9" dirty="0">
                <a:solidFill>
                  <a:srgbClr val="FFFFFF"/>
                </a:solidFill>
                <a:latin typeface="Arial MT"/>
                <a:cs typeface="Arial MT"/>
              </a:rPr>
              <a:t>upe</a:t>
            </a:r>
            <a:r>
              <a:rPr sz="1634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634" spc="-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634" spc="-9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634" spc="-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634" spc="-9" dirty="0">
                <a:solidFill>
                  <a:srgbClr val="FFFFFF"/>
                </a:solidFill>
                <a:latin typeface="Arial MT"/>
                <a:cs typeface="Arial MT"/>
              </a:rPr>
              <a:t>io</a:t>
            </a:r>
            <a:r>
              <a:rPr sz="1634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1634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2800" y="1821115"/>
            <a:ext cx="3016367" cy="773618"/>
          </a:xfrm>
          <a:prstGeom prst="rect">
            <a:avLst/>
          </a:prstGeom>
        </p:spPr>
        <p:txBody>
          <a:bodyPr vert="horz" wrap="square" lIns="0" tIns="46681" rIns="0" bIns="0" rtlCol="0">
            <a:spAutoFit/>
          </a:bodyPr>
          <a:lstStyle/>
          <a:p>
            <a:pPr marL="322166" marR="4611" indent="-311216">
              <a:lnSpc>
                <a:spcPct val="80000"/>
              </a:lnSpc>
              <a:spcBef>
                <a:spcPts val="368"/>
              </a:spcBef>
              <a:buClr>
                <a:srgbClr val="005DB8"/>
              </a:buClr>
              <a:buChar char="•"/>
              <a:tabLst>
                <a:tab pos="322166" algn="l"/>
                <a:tab pos="322743" algn="l"/>
              </a:tabLst>
            </a:pPr>
            <a:r>
              <a:rPr sz="1180" spc="-5" dirty="0">
                <a:latin typeface="Arial MT"/>
                <a:cs typeface="Arial MT"/>
              </a:rPr>
              <a:t>The</a:t>
            </a:r>
            <a:r>
              <a:rPr sz="1180" spc="-64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A-EQUIP</a:t>
            </a:r>
            <a:r>
              <a:rPr sz="1180" spc="-14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model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is </a:t>
            </a:r>
            <a:r>
              <a:rPr sz="1180" spc="-9" dirty="0">
                <a:latin typeface="Arial MT"/>
                <a:cs typeface="Arial MT"/>
              </a:rPr>
              <a:t>made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up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of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lang="en-GB" sz="1180" spc="-5" dirty="0">
                <a:latin typeface="Arial MT"/>
                <a:cs typeface="Arial MT"/>
              </a:rPr>
              <a:t>four</a:t>
            </a:r>
            <a:r>
              <a:rPr sz="1180" spc="-5" dirty="0">
                <a:latin typeface="Arial MT"/>
                <a:cs typeface="Arial MT"/>
              </a:rPr>
              <a:t> </a:t>
            </a:r>
            <a:r>
              <a:rPr sz="1180" spc="-313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distinct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functions: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restorative,</a:t>
            </a:r>
            <a:r>
              <a:rPr sz="1180" spc="50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personal </a:t>
            </a:r>
            <a:r>
              <a:rPr sz="1180" spc="-5" dirty="0">
                <a:latin typeface="Arial MT"/>
                <a:cs typeface="Arial MT"/>
              </a:rPr>
              <a:t> action</a:t>
            </a:r>
            <a:r>
              <a:rPr sz="1180" spc="14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for</a:t>
            </a:r>
            <a:r>
              <a:rPr sz="1180" spc="5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quality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improvement</a:t>
            </a:r>
            <a:r>
              <a:rPr lang="en-GB" sz="1180" spc="45" dirty="0">
                <a:latin typeface="Arial MT"/>
                <a:cs typeface="Arial MT"/>
              </a:rPr>
              <a:t>, </a:t>
            </a:r>
            <a:r>
              <a:rPr sz="1180" spc="-9" dirty="0">
                <a:latin typeface="Arial MT"/>
                <a:cs typeface="Arial MT"/>
              </a:rPr>
              <a:t>education</a:t>
            </a:r>
            <a:r>
              <a:rPr sz="1180" spc="23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and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development</a:t>
            </a:r>
            <a:r>
              <a:rPr lang="en-GB" sz="1180" spc="-9" dirty="0">
                <a:latin typeface="Arial MT"/>
                <a:cs typeface="Arial MT"/>
              </a:rPr>
              <a:t>; and monitoring, evaluation and quality control</a:t>
            </a:r>
            <a:endParaRPr sz="118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2801" y="2680805"/>
            <a:ext cx="2937414" cy="773618"/>
          </a:xfrm>
          <a:prstGeom prst="rect">
            <a:avLst/>
          </a:prstGeom>
        </p:spPr>
        <p:txBody>
          <a:bodyPr vert="horz" wrap="square" lIns="0" tIns="46681" rIns="0" bIns="0" rtlCol="0">
            <a:spAutoFit/>
          </a:bodyPr>
          <a:lstStyle/>
          <a:p>
            <a:pPr marL="322166" marR="4611" indent="-311216">
              <a:lnSpc>
                <a:spcPct val="80000"/>
              </a:lnSpc>
              <a:spcBef>
                <a:spcPts val="368"/>
              </a:spcBef>
              <a:buClr>
                <a:srgbClr val="005DB8"/>
              </a:buClr>
              <a:buChar char="•"/>
              <a:tabLst>
                <a:tab pos="322166" algn="l"/>
                <a:tab pos="322743" algn="l"/>
              </a:tabLst>
            </a:pPr>
            <a:r>
              <a:rPr sz="1180" spc="-5" dirty="0">
                <a:latin typeface="Arial MT"/>
                <a:cs typeface="Arial MT"/>
              </a:rPr>
              <a:t>The</a:t>
            </a:r>
            <a:r>
              <a:rPr sz="1180" spc="5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model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aims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to</a:t>
            </a:r>
            <a:r>
              <a:rPr sz="1180" spc="5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support</a:t>
            </a:r>
            <a:r>
              <a:rPr sz="1180" spc="27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the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lang="en-GB" sz="1180" spc="-9" dirty="0">
                <a:latin typeface="Arial MT"/>
                <a:cs typeface="Arial MT"/>
              </a:rPr>
              <a:t>nurse </a:t>
            </a:r>
            <a:r>
              <a:rPr sz="1180" spc="-313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through</a:t>
            </a:r>
            <a:r>
              <a:rPr sz="1180" spc="27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a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process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of</a:t>
            </a:r>
            <a:r>
              <a:rPr sz="1180" spc="14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restorative</a:t>
            </a:r>
            <a:r>
              <a:rPr sz="1180" spc="41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clinical </a:t>
            </a:r>
            <a:r>
              <a:rPr sz="1180" spc="-313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supervision,</a:t>
            </a:r>
            <a:r>
              <a:rPr sz="1180" spc="41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personal</a:t>
            </a:r>
            <a:r>
              <a:rPr sz="1180" spc="32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action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for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quality </a:t>
            </a:r>
            <a:r>
              <a:rPr sz="1180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improvement</a:t>
            </a:r>
            <a:r>
              <a:rPr sz="1180" spc="50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and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preparedness</a:t>
            </a:r>
            <a:r>
              <a:rPr sz="1180" spc="50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for </a:t>
            </a:r>
            <a:r>
              <a:rPr sz="1180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professional</a:t>
            </a:r>
            <a:r>
              <a:rPr sz="1180" spc="36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revalidation</a:t>
            </a:r>
            <a:endParaRPr sz="118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2800" y="3547256"/>
            <a:ext cx="3262449" cy="918914"/>
          </a:xfrm>
          <a:prstGeom prst="rect">
            <a:avLst/>
          </a:prstGeom>
        </p:spPr>
        <p:txBody>
          <a:bodyPr vert="horz" wrap="square" lIns="0" tIns="46681" rIns="0" bIns="0" rtlCol="0">
            <a:spAutoFit/>
          </a:bodyPr>
          <a:lstStyle/>
          <a:p>
            <a:pPr marL="322166" marR="4611" indent="-311216">
              <a:lnSpc>
                <a:spcPct val="80000"/>
              </a:lnSpc>
              <a:spcBef>
                <a:spcPts val="368"/>
              </a:spcBef>
              <a:buClr>
                <a:srgbClr val="005DB8"/>
              </a:buClr>
              <a:buChar char="•"/>
              <a:tabLst>
                <a:tab pos="322166" algn="l"/>
                <a:tab pos="322743" algn="l"/>
              </a:tabLst>
            </a:pPr>
            <a:r>
              <a:rPr sz="1180" spc="-5" dirty="0">
                <a:latin typeface="Arial MT"/>
                <a:cs typeface="Arial MT"/>
              </a:rPr>
              <a:t>The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deployment</a:t>
            </a:r>
            <a:r>
              <a:rPr sz="1180" spc="41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of</a:t>
            </a:r>
            <a:r>
              <a:rPr sz="1180" spc="14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the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model</a:t>
            </a:r>
            <a:r>
              <a:rPr sz="1180" spc="36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supports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a </a:t>
            </a:r>
            <a:r>
              <a:rPr sz="1180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continuous</a:t>
            </a:r>
            <a:r>
              <a:rPr sz="1180" spc="27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improvement</a:t>
            </a:r>
            <a:r>
              <a:rPr sz="1180" spc="6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process</a:t>
            </a:r>
            <a:r>
              <a:rPr sz="1180" spc="23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that</a:t>
            </a:r>
            <a:r>
              <a:rPr sz="1180" spc="14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builds </a:t>
            </a:r>
            <a:r>
              <a:rPr sz="1180" spc="-313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personal</a:t>
            </a:r>
            <a:r>
              <a:rPr sz="1180" spc="27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and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professional</a:t>
            </a:r>
            <a:r>
              <a:rPr sz="1180" spc="36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resilience, </a:t>
            </a:r>
            <a:r>
              <a:rPr sz="1180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enhances</a:t>
            </a:r>
            <a:r>
              <a:rPr sz="1180" spc="23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quality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of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care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and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supports </a:t>
            </a:r>
            <a:r>
              <a:rPr sz="1180" spc="-5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preparedness</a:t>
            </a:r>
            <a:r>
              <a:rPr sz="1180" spc="41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for</a:t>
            </a:r>
            <a:r>
              <a:rPr sz="1180" spc="5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appraisal</a:t>
            </a:r>
            <a:r>
              <a:rPr sz="1180" spc="27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and</a:t>
            </a:r>
            <a:r>
              <a:rPr sz="1180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professional </a:t>
            </a:r>
            <a:r>
              <a:rPr sz="1180" spc="-313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revalidation</a:t>
            </a:r>
            <a:endParaRPr sz="118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2800" y="4626093"/>
            <a:ext cx="3188106" cy="918914"/>
          </a:xfrm>
          <a:prstGeom prst="rect">
            <a:avLst/>
          </a:prstGeom>
        </p:spPr>
        <p:txBody>
          <a:bodyPr vert="horz" wrap="square" lIns="0" tIns="46681" rIns="0" bIns="0" rtlCol="0">
            <a:spAutoFit/>
          </a:bodyPr>
          <a:lstStyle/>
          <a:p>
            <a:pPr marL="322166" marR="4611" indent="-311216">
              <a:lnSpc>
                <a:spcPct val="80000"/>
              </a:lnSpc>
              <a:spcBef>
                <a:spcPts val="368"/>
              </a:spcBef>
              <a:buClr>
                <a:srgbClr val="005DB8"/>
              </a:buClr>
              <a:buChar char="•"/>
              <a:tabLst>
                <a:tab pos="322166" algn="l"/>
                <a:tab pos="322743" algn="l"/>
              </a:tabLst>
            </a:pPr>
            <a:r>
              <a:rPr sz="1180" spc="-5" dirty="0">
                <a:latin typeface="Arial MT"/>
                <a:cs typeface="Arial MT"/>
              </a:rPr>
              <a:t>The</a:t>
            </a:r>
            <a:r>
              <a:rPr sz="1180" spc="5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ultimate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aim</a:t>
            </a:r>
            <a:r>
              <a:rPr sz="1180" spc="5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of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using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the</a:t>
            </a:r>
            <a:r>
              <a:rPr sz="1180" spc="-64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A-EQUIP </a:t>
            </a:r>
            <a:r>
              <a:rPr sz="1180" spc="-5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model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is</a:t>
            </a:r>
            <a:r>
              <a:rPr sz="1180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that</a:t>
            </a:r>
            <a:r>
              <a:rPr sz="1180" spc="23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through</a:t>
            </a:r>
            <a:r>
              <a:rPr sz="1180" spc="32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staff</a:t>
            </a:r>
            <a:r>
              <a:rPr sz="1180" spc="14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empowerment </a:t>
            </a:r>
            <a:r>
              <a:rPr sz="1180" spc="-5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and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development,</a:t>
            </a:r>
            <a:r>
              <a:rPr sz="1180" spc="50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action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to </a:t>
            </a:r>
            <a:r>
              <a:rPr sz="1180" spc="-9" dirty="0">
                <a:latin typeface="Arial MT"/>
                <a:cs typeface="Arial MT"/>
              </a:rPr>
              <a:t>improve</a:t>
            </a:r>
            <a:r>
              <a:rPr sz="1180" spc="45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quality </a:t>
            </a:r>
            <a:r>
              <a:rPr sz="1180" spc="-3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of</a:t>
            </a:r>
            <a:r>
              <a:rPr sz="1180" spc="5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care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becomes</a:t>
            </a:r>
            <a:r>
              <a:rPr sz="1180" spc="23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an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intrinsic</a:t>
            </a:r>
            <a:r>
              <a:rPr sz="1180" spc="14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part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of </a:t>
            </a:r>
            <a:r>
              <a:rPr sz="1180" dirty="0">
                <a:latin typeface="Arial MT"/>
                <a:cs typeface="Arial MT"/>
              </a:rPr>
              <a:t> </a:t>
            </a:r>
            <a:r>
              <a:rPr sz="1180" spc="-14" dirty="0">
                <a:latin typeface="Arial MT"/>
                <a:cs typeface="Arial MT"/>
              </a:rPr>
              <a:t>everyone’s</a:t>
            </a:r>
            <a:r>
              <a:rPr sz="1180" spc="50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job,</a:t>
            </a:r>
            <a:r>
              <a:rPr sz="1180" spc="9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every</a:t>
            </a:r>
            <a:r>
              <a:rPr sz="1180" spc="27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day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in all</a:t>
            </a:r>
            <a:r>
              <a:rPr sz="1180" spc="14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parts</a:t>
            </a:r>
            <a:r>
              <a:rPr sz="1180" spc="18" dirty="0">
                <a:latin typeface="Arial MT"/>
                <a:cs typeface="Arial MT"/>
              </a:rPr>
              <a:t> </a:t>
            </a:r>
            <a:r>
              <a:rPr sz="1180" spc="-5" dirty="0">
                <a:latin typeface="Arial MT"/>
                <a:cs typeface="Arial MT"/>
              </a:rPr>
              <a:t>of </a:t>
            </a:r>
            <a:r>
              <a:rPr sz="1180" spc="-9" dirty="0">
                <a:latin typeface="Arial MT"/>
                <a:cs typeface="Arial MT"/>
              </a:rPr>
              <a:t>the </a:t>
            </a:r>
            <a:r>
              <a:rPr sz="1180" spc="-313" dirty="0">
                <a:latin typeface="Arial MT"/>
                <a:cs typeface="Arial MT"/>
              </a:rPr>
              <a:t> </a:t>
            </a:r>
            <a:r>
              <a:rPr sz="1180" spc="-9" dirty="0">
                <a:latin typeface="Arial MT"/>
                <a:cs typeface="Arial MT"/>
              </a:rPr>
              <a:t>system.</a:t>
            </a:r>
            <a:endParaRPr sz="1180" dirty="0">
              <a:latin typeface="Arial MT"/>
              <a:cs typeface="Arial MT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D64489CA-DE94-4D1B-811C-D0DCA1FCB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53" y="1896456"/>
            <a:ext cx="4011066" cy="3301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98B83-EF88-4DD5-8B96-8DA7F9FEF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811" y="2902591"/>
            <a:ext cx="1679894" cy="1333462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8B3E49-0B6A-431F-99D5-7EA9EAF6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17" y="380405"/>
            <a:ext cx="8756073" cy="611649"/>
          </a:xfrm>
        </p:spPr>
        <p:txBody>
          <a:bodyPr/>
          <a:lstStyle/>
          <a:p>
            <a:r>
              <a:rPr lang="en-GB" sz="3200" dirty="0"/>
              <a:t>PNA Roadmap and Allocation Across England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EE327-4A0A-49FB-9560-C6407290F4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03"/>
            <a:ext cx="12192000" cy="3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3C609EB-9A96-4773-92E8-1D39AC719480}"/>
              </a:ext>
            </a:extLst>
          </p:cNvPr>
          <p:cNvSpPr txBox="1"/>
          <p:nvPr/>
        </p:nvSpPr>
        <p:spPr>
          <a:xfrm>
            <a:off x="4491037" y="5954703"/>
            <a:ext cx="3209925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1294DF-15DA-4EAD-9C3C-A129587AE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3" t="27987" r="61212" b="33992"/>
          <a:stretch/>
        </p:blipFill>
        <p:spPr>
          <a:xfrm>
            <a:off x="237417" y="889429"/>
            <a:ext cx="6456998" cy="2385895"/>
          </a:xfrm>
          <a:prstGeom prst="rect">
            <a:avLst/>
          </a:prstGeom>
        </p:spPr>
      </p:pic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AA74774F-390F-49DE-B67B-ACB04096ABFE}"/>
              </a:ext>
            </a:extLst>
          </p:cNvPr>
          <p:cNvGraphicFramePr>
            <a:graphicFrameLocks/>
          </p:cNvGraphicFramePr>
          <p:nvPr/>
        </p:nvGraphicFramePr>
        <p:xfrm>
          <a:off x="719731" y="3281653"/>
          <a:ext cx="5376268" cy="269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37774CCF-608B-4889-86F1-E7EADC72F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088898"/>
              </p:ext>
            </p:extLst>
          </p:nvPr>
        </p:nvGraphicFramePr>
        <p:xfrm>
          <a:off x="6755660" y="1778122"/>
          <a:ext cx="5376267" cy="300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2" name="Subtitle 2">
            <a:extLst>
              <a:ext uri="{FF2B5EF4-FFF2-40B4-BE49-F238E27FC236}">
                <a16:creationId xmlns:a16="http://schemas.microsoft.com/office/drawing/2014/main" id="{E198C957-2294-4208-91A8-61F8DEF4E477}"/>
              </a:ext>
            </a:extLst>
          </p:cNvPr>
          <p:cNvSpPr txBox="1">
            <a:spLocks/>
          </p:cNvSpPr>
          <p:nvPr/>
        </p:nvSpPr>
        <p:spPr>
          <a:xfrm>
            <a:off x="7752629" y="4874004"/>
            <a:ext cx="3382328" cy="1172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PNAs completed training 	1,629</a:t>
            </a:r>
          </a:p>
          <a:p>
            <a:pPr algn="l"/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PNAs in training		1,130</a:t>
            </a:r>
          </a:p>
          <a:p>
            <a:pPr algn="l"/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PNAs waiting to start	                                  135</a:t>
            </a:r>
          </a:p>
          <a:p>
            <a:pPr algn="l"/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PNA places awaiting allocation                                      2,411</a:t>
            </a:r>
          </a:p>
          <a:p>
            <a:pPr algn="l"/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			5,305                 </a:t>
            </a:r>
          </a:p>
          <a:p>
            <a:pPr algn="l"/>
            <a:endParaRPr lang="en-GB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algn="l"/>
            <a:r>
              <a:rPr lang="en-GB" sz="900" dirty="0">
                <a:solidFill>
                  <a:srgbClr val="000000"/>
                </a:solidFill>
                <a:latin typeface="Calibri" panose="020F0502020204030204"/>
              </a:rPr>
              <a:t>			</a:t>
            </a:r>
            <a:endParaRPr lang="en-GB" sz="9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7" name="Picture 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4B0F72A-0708-4480-9B9D-D4F3747152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69" y="287039"/>
            <a:ext cx="1495765" cy="6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08DB7C-8D2F-4A93-A232-FDACFF1160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57548" y="1864426"/>
            <a:ext cx="9179591" cy="3740726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There is no health without Mental health </a:t>
            </a:r>
          </a:p>
          <a:p>
            <a:r>
              <a:rPr lang="en-GB" sz="2400" dirty="0" smtClean="0"/>
              <a:t>Prevention is better than cure </a:t>
            </a:r>
          </a:p>
          <a:p>
            <a:r>
              <a:rPr lang="en-GB" sz="2400" dirty="0" smtClean="0"/>
              <a:t>COVID- 19 Pandemic has had a huge impact on all of our lives</a:t>
            </a:r>
          </a:p>
          <a:p>
            <a:r>
              <a:rPr lang="en-GB" sz="2400" dirty="0" smtClean="0"/>
              <a:t>Need to work together in partnership </a:t>
            </a:r>
          </a:p>
          <a:p>
            <a:r>
              <a:rPr lang="en-GB" sz="2400" dirty="0" smtClean="0"/>
              <a:t>To meet the needs of children, young people and their families Nurses need to take care of themselves </a:t>
            </a:r>
          </a:p>
          <a:p>
            <a:r>
              <a:rPr lang="en-GB" sz="2400" dirty="0" smtClean="0"/>
              <a:t>self-care</a:t>
            </a:r>
            <a:r>
              <a:rPr lang="en-GB" sz="2400" dirty="0" smtClean="0"/>
              <a:t> = excellent patient care 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E5FB67-0DBE-46B3-B82B-92A6E105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020" y="871243"/>
            <a:ext cx="8756073" cy="611649"/>
          </a:xfrm>
        </p:spPr>
        <p:txBody>
          <a:bodyPr/>
          <a:lstStyle/>
          <a:p>
            <a:r>
              <a:rPr lang="en-GB" dirty="0" smtClean="0"/>
              <a:t>  Key Points 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58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C7C81-6214-49E2-83B1-E9BE787A94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0240" y="1649628"/>
            <a:ext cx="10316899" cy="5053176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Emma.wadey@nhs.net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@nursingemma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22A1A1-520C-4AB3-9F0C-D521D0D0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1" y="854465"/>
            <a:ext cx="6757059" cy="257453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        </a:t>
            </a:r>
            <a:r>
              <a:rPr lang="en-GB" dirty="0" smtClean="0"/>
              <a:t>Thank </a:t>
            </a:r>
            <a:r>
              <a:rPr lang="en-GB" dirty="0"/>
              <a:t>you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20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5724A0-8114-4468-B74B-CD528E58D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Mental Health Needs of children and Young people </a:t>
            </a:r>
          </a:p>
        </p:txBody>
      </p:sp>
      <p:pic>
        <p:nvPicPr>
          <p:cNvPr id="8" name="Picture 7" descr="Circle of young friends">
            <a:extLst>
              <a:ext uri="{FF2B5EF4-FFF2-40B4-BE49-F238E27FC236}">
                <a16:creationId xmlns:a16="http://schemas.microsoft.com/office/drawing/2014/main" id="{EA878A30-6EEC-4770-B03D-6FC1C6B393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40" y="3694545"/>
            <a:ext cx="4087969" cy="2726684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4B0F72A-0708-4480-9B9D-D4F37471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69" y="287039"/>
            <a:ext cx="1495765" cy="6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8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2012d95-e45e-4c0c-8838-ae86603aae51@GBRP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18" y="337272"/>
            <a:ext cx="78581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5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2a88f56-3d3c-4768-b13c-f766af6cd382@GBRP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49" y="593766"/>
            <a:ext cx="9785268" cy="570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5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bfd7000-a4c3-447d-b071-28999a820fd0@GBRP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10" y="819397"/>
            <a:ext cx="9084624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4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DE76-E959-4658-90A2-6D73EDE8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F1D9-46B7-429A-8C12-F84A4B0F8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84E0C7-74D5-4D10-AFBC-60873B57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54" y="514350"/>
            <a:ext cx="58293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4B0F72A-0708-4480-9B9D-D4F37471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69" y="287039"/>
            <a:ext cx="1495765" cy="6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3814"/>
            <a:ext cx="12191999" cy="87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7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&#10;&#10;Description automatically generated">
            <a:extLst>
              <a:ext uri="{FF2B5EF4-FFF2-40B4-BE49-F238E27FC236}">
                <a16:creationId xmlns:a16="http://schemas.microsoft.com/office/drawing/2014/main" id="{9E5CE715-5DBC-4BB8-900C-3740DFF8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460" y="287039"/>
            <a:ext cx="8963025" cy="59828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4B0F72A-0708-4480-9B9D-D4F37471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69" y="287039"/>
            <a:ext cx="1495765" cy="6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C9E6-4748-4AB2-B82B-C924D1CA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Mental </a:t>
            </a:r>
            <a:r>
              <a:rPr lang="en-GB" dirty="0" smtClean="0"/>
              <a:t>Health </a:t>
            </a:r>
            <a:r>
              <a:rPr lang="en-GB" dirty="0"/>
              <a:t>Needs of the Nursing </a:t>
            </a:r>
            <a:r>
              <a:rPr lang="en-GB" dirty="0" smtClean="0"/>
              <a:t>Workforce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D4CD3F-DB44-460D-AF90-99D50FC62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02854" y="1779442"/>
            <a:ext cx="3275764" cy="451052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4B0F72A-0708-4480-9B9D-D4F37471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399" y="425516"/>
            <a:ext cx="1495765" cy="6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917688A2FBF04E947236E249EAA5E6" ma:contentTypeVersion="13" ma:contentTypeDescription="Create a new document." ma:contentTypeScope="" ma:versionID="c11ff36a8f8c8e868e106dd9965e5366">
  <xsd:schema xmlns:xsd="http://www.w3.org/2001/XMLSchema" xmlns:xs="http://www.w3.org/2001/XMLSchema" xmlns:p="http://schemas.microsoft.com/office/2006/metadata/properties" xmlns:ns2="1d661ce9-fddf-46fc-8e5e-bf689eafb3cb" xmlns:ns3="e7bf32ff-d6e8-4993-9eeb-9f1c65d48f83" targetNamespace="http://schemas.microsoft.com/office/2006/metadata/properties" ma:root="true" ma:fieldsID="1c4265f677d8a8748d4f2693510a0bbd" ns2:_="" ns3:_="">
    <xsd:import namespace="1d661ce9-fddf-46fc-8e5e-bf689eafb3cb"/>
    <xsd:import namespace="e7bf32ff-d6e8-4993-9eeb-9f1c65d48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1ce9-fddf-46fc-8e5e-bf689eafb3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f32ff-d6e8-4993-9eeb-9f1c65d48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71C43-77D1-4773-B2C4-2FC5F5A29BA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7bf32ff-d6e8-4993-9eeb-9f1c65d48f83"/>
    <ds:schemaRef ds:uri="1d661ce9-fddf-46fc-8e5e-bf689eafb3c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E4E3B7-7379-428B-89AC-6F8A5DA86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F96BBB-B24A-4CC6-944C-1569910C8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61ce9-fddf-46fc-8e5e-bf689eafb3cb"/>
    <ds:schemaRef ds:uri="e7bf32ff-d6e8-4993-9eeb-9f1c65d48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5373</TotalTime>
  <Words>884</Words>
  <Application>Microsoft Office PowerPoint</Application>
  <PresentationFormat>Widescreen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MT</vt:lpstr>
      <vt:lpstr>Calibri</vt:lpstr>
      <vt:lpstr>Calibri Light</vt:lpstr>
      <vt:lpstr>KG Second Chances Solid</vt:lpstr>
      <vt:lpstr>Myriad Pro</vt:lpstr>
      <vt:lpstr>Open Sans</vt:lpstr>
      <vt:lpstr>Times New Roman</vt:lpstr>
      <vt:lpstr>Office Theme</vt:lpstr>
      <vt:lpstr>PowerPoint Presentation</vt:lpstr>
      <vt:lpstr>The Mental Health Needs of children and Young people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 Needs of the Nursing Workforce </vt:lpstr>
      <vt:lpstr>Latest data from research studies suggesting increased prevalence of mental health need amongst frontline staff</vt:lpstr>
      <vt:lpstr>A range of support is needed and available</vt:lpstr>
      <vt:lpstr>Professional Nurse Advocates The A-EQUIP Model </vt:lpstr>
      <vt:lpstr>PNA Roadmap and Allocation Across England </vt:lpstr>
      <vt:lpstr>  Key Points   </vt:lpstr>
      <vt:lpstr>        Thank you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KG Second Chances</dc:title>
  <dc:creator>Tom Dixon</dc:creator>
  <cp:lastModifiedBy>Wadey, Emma</cp:lastModifiedBy>
  <cp:revision>21</cp:revision>
  <cp:lastPrinted>2021-10-08T09:35:50Z</cp:lastPrinted>
  <dcterms:created xsi:type="dcterms:W3CDTF">2021-07-22T16:38:16Z</dcterms:created>
  <dcterms:modified xsi:type="dcterms:W3CDTF">2021-10-08T10:00:03Z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0x010100A4917688A2FBF04E947236E249EAA5E6</vt:lpwstr>
  </property>
</Properties>
</file>