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  <p:sldId id="256" r:id="rId6"/>
    <p:sldId id="260" r:id="rId7"/>
    <p:sldId id="259" r:id="rId8"/>
    <p:sldId id="261" r:id="rId9"/>
    <p:sldId id="262" r:id="rId10"/>
    <p:sldId id="263" r:id="rId11"/>
    <p:sldId id="257" r:id="rId12"/>
    <p:sldId id="265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Walters" initials="AW" lastIdx="1" clrIdx="0">
    <p:extLst>
      <p:ext uri="{19B8F6BF-5375-455C-9EA6-DF929625EA0E}">
        <p15:presenceInfo xmlns:p15="http://schemas.microsoft.com/office/powerpoint/2012/main" userId="S::AmyWalters@roalddahlcharity.org::68330f1e-4065-4584-95e5-37a69abea7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8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5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7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0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8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C4D4-6186-4CC0-B255-A15636F670E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0155-A95F-4C2A-810C-54455D76C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7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2E5FA1-6C48-48DB-96DC-FCCDBE2A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6" y="0"/>
            <a:ext cx="955742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450123-2782-488B-998F-947B57D15644}"/>
              </a:ext>
            </a:extLst>
          </p:cNvPr>
          <p:cNvSpPr txBox="1">
            <a:spLocks/>
          </p:cNvSpPr>
          <p:nvPr/>
        </p:nvSpPr>
        <p:spPr>
          <a:xfrm>
            <a:off x="548364" y="493430"/>
            <a:ext cx="7305206" cy="339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KG Second Chances Solid" panose="02000000000000000000" pitchFamily="2" charset="0"/>
              </a:rPr>
              <a:t>Roald Dahl’s Marvellous Children’s Charity</a:t>
            </a:r>
          </a:p>
          <a:p>
            <a:r>
              <a:rPr lang="en-GB" sz="3200" dirty="0">
                <a:latin typeface="KG Second Chances Solid" panose="02000000000000000000" pitchFamily="2" charset="0"/>
              </a:rPr>
              <a:t> </a:t>
            </a:r>
          </a:p>
          <a:p>
            <a:r>
              <a:rPr lang="en-GB" sz="3200" dirty="0">
                <a:latin typeface="KG Second Chances Solid" panose="02000000000000000000" pitchFamily="2" charset="0"/>
              </a:rPr>
              <a:t>Strategy and Plans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CB240D-203D-43BC-803E-7BFA652A4313}"/>
              </a:ext>
            </a:extLst>
          </p:cNvPr>
          <p:cNvSpPr txBox="1">
            <a:spLocks/>
          </p:cNvSpPr>
          <p:nvPr/>
        </p:nvSpPr>
        <p:spPr>
          <a:xfrm>
            <a:off x="2828575" y="5631871"/>
            <a:ext cx="5338997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KG Second Chances Solid" panose="02000000000000000000" pitchFamily="2" charset="0"/>
                <a:ea typeface="+mj-ea"/>
                <a:cs typeface="+mj-cs"/>
              </a:rPr>
              <a:t>30 years of providing specialist nurses</a:t>
            </a:r>
          </a:p>
          <a:p>
            <a:endParaRPr lang="en-GB" sz="2800" dirty="0">
              <a:latin typeface="KG Second Chances Solid" panose="02000000000000000000" pitchFamily="2" charset="0"/>
            </a:endParaRPr>
          </a:p>
          <a:p>
            <a:r>
              <a:rPr lang="en-GB" sz="2800" dirty="0">
                <a:latin typeface="KG Second Chances Solid" panose="02000000000000000000" pitchFamily="2" charset="0"/>
                <a:ea typeface="+mj-ea"/>
                <a:cs typeface="+mj-cs"/>
              </a:rPr>
              <a:t> and support for seriously ill children </a:t>
            </a:r>
          </a:p>
          <a:p>
            <a:r>
              <a:rPr lang="en-GB" sz="2800" dirty="0">
                <a:latin typeface="KG Second Chances Solid" panose="02000000000000000000" pitchFamily="2" charset="0"/>
              </a:rPr>
              <a:t>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479DD1-A898-45BE-AD71-EE27999DC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3" y="4916938"/>
            <a:ext cx="2538376" cy="1852940"/>
          </a:xfrm>
          <a:prstGeom prst="rect">
            <a:avLst/>
          </a:prstGeom>
        </p:spPr>
      </p:pic>
      <p:pic>
        <p:nvPicPr>
          <p:cNvPr id="4" name="Picture 3" descr="A picture containing person, ball&#10;&#10;Description automatically generated">
            <a:extLst>
              <a:ext uri="{FF2B5EF4-FFF2-40B4-BE49-F238E27FC236}">
                <a16:creationId xmlns:a16="http://schemas.microsoft.com/office/drawing/2014/main" id="{79041DE6-EA0D-44B4-BCE2-48FE1C437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2207" r="18303" b="8286"/>
          <a:stretch/>
        </p:blipFill>
        <p:spPr>
          <a:xfrm>
            <a:off x="8774053" y="1519124"/>
            <a:ext cx="3357492" cy="38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67F3-0135-49DA-9956-E1F431BA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Charity &amp;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812E-C640-4834-91FC-E9679CF17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012"/>
            <a:ext cx="10515600" cy="4351338"/>
          </a:xfrm>
        </p:spPr>
        <p:txBody>
          <a:bodyPr/>
          <a:lstStyle/>
          <a:p>
            <a:r>
              <a:rPr lang="en-GB" dirty="0"/>
              <a:t>Our priority is to deliver the work we do and support our nurses – how can we do this better?</a:t>
            </a:r>
          </a:p>
          <a:p>
            <a:r>
              <a:rPr lang="en-GB" dirty="0"/>
              <a:t>What would help you care better for your children and their families?</a:t>
            </a:r>
          </a:p>
          <a:p>
            <a:r>
              <a:rPr lang="en-GB" dirty="0"/>
              <a:t>How you can help us (Best kept secret)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Together we can help thousands more seriously ill children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8511A-1854-4399-A1F5-71186397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10732" r="29273" b="13342"/>
          <a:stretch/>
        </p:blipFill>
        <p:spPr>
          <a:xfrm>
            <a:off x="9633527" y="4557135"/>
            <a:ext cx="2041237" cy="22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2E5FA1-6C48-48DB-96DC-FCCDBE2A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6" y="0"/>
            <a:ext cx="955742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450123-2782-488B-998F-947B57D15644}"/>
              </a:ext>
            </a:extLst>
          </p:cNvPr>
          <p:cNvSpPr txBox="1">
            <a:spLocks/>
          </p:cNvSpPr>
          <p:nvPr/>
        </p:nvSpPr>
        <p:spPr>
          <a:xfrm>
            <a:off x="548364" y="493430"/>
            <a:ext cx="7305206" cy="339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KG Second Chances Solid" panose="02000000000000000000" pitchFamily="2" charset="0"/>
              </a:rPr>
              <a:t>Thank you for listening!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CB240D-203D-43BC-803E-7BFA652A4313}"/>
              </a:ext>
            </a:extLst>
          </p:cNvPr>
          <p:cNvSpPr txBox="1">
            <a:spLocks/>
          </p:cNvSpPr>
          <p:nvPr/>
        </p:nvSpPr>
        <p:spPr>
          <a:xfrm>
            <a:off x="2828575" y="5631871"/>
            <a:ext cx="5338997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KG Second Chances Solid" panose="02000000000000000000" pitchFamily="2" charset="0"/>
                <a:ea typeface="+mj-ea"/>
                <a:cs typeface="+mj-cs"/>
              </a:rPr>
              <a:t>30 years of providing specialist nurses and support for seriously ill children </a:t>
            </a:r>
          </a:p>
          <a:p>
            <a:r>
              <a:rPr lang="en-GB" sz="2800" dirty="0">
                <a:latin typeface="KG Second Chances Solid" panose="02000000000000000000" pitchFamily="2" charset="0"/>
              </a:rPr>
              <a:t> Sub heading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479DD1-A898-45BE-AD71-EE27999DC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3" y="4916938"/>
            <a:ext cx="2538376" cy="1852940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3503E1EB-77B8-47B4-B6EA-CE23365609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6822" r="14739" b="9457"/>
          <a:stretch/>
        </p:blipFill>
        <p:spPr>
          <a:xfrm>
            <a:off x="8696937" y="1677798"/>
            <a:ext cx="3227719" cy="37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7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E75939-6AF6-4020-BCE8-C87BD322F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519" y="716385"/>
            <a:ext cx="8352864" cy="542523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We believe every seriously ill child should have a Roald Dahl Nurse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Myriad Pro" panose="020B0503030403020204" pitchFamily="34" charset="0"/>
              </a:rPr>
              <a:t>Roald Dahl’s Marvellous Children’s Charity provides specialist nurses and support for seriously ill children living with complex, lifelong conditions. 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Myriad Pro" panose="020B0503030403020204" pitchFamily="34" charset="0"/>
            </a:endParaRPr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5ACC1-B0B5-4F5B-88A7-CC6B2BA26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14667" r="11223" b="3666"/>
          <a:stretch/>
        </p:blipFill>
        <p:spPr>
          <a:xfrm>
            <a:off x="9309371" y="4050465"/>
            <a:ext cx="2363821" cy="26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8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E75939-6AF6-4020-BCE8-C87BD322F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571143"/>
            <a:ext cx="8382000" cy="54252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600" b="1" dirty="0">
                <a:solidFill>
                  <a:srgbClr val="000000"/>
                </a:solidFill>
                <a:latin typeface="Myriad Pro" panose="020B0503030403020204" pitchFamily="34" charset="0"/>
              </a:rPr>
              <a:t>Key Strategic Charitable Aim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600" dirty="0">
                <a:solidFill>
                  <a:srgbClr val="000000"/>
                </a:solidFill>
                <a:latin typeface="Myriad Pro" panose="020B0503030403020204" pitchFamily="34" charset="0"/>
              </a:rPr>
              <a:t>To improve the healthcare outcomes and resilience of seriously ill children and their families living with complex, lifelong, and under-funded conditions.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600" b="1" dirty="0">
                <a:solidFill>
                  <a:srgbClr val="000000"/>
                </a:solidFill>
                <a:latin typeface="Myriad Pro" panose="020B0503030403020204" pitchFamily="34" charset="0"/>
              </a:rPr>
              <a:t>Outcomes:</a:t>
            </a:r>
          </a:p>
          <a:p>
            <a:pPr marL="342900" lvl="0" indent="-342900" algn="l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GB" sz="2600" dirty="0">
                <a:solidFill>
                  <a:srgbClr val="000000"/>
                </a:solidFill>
                <a:latin typeface="Myriad Pro" panose="020B0503030403020204" pitchFamily="34" charset="0"/>
              </a:rPr>
              <a:t>Improved quality of care </a:t>
            </a:r>
          </a:p>
          <a:p>
            <a:pPr marL="342900" lvl="0" indent="-342900" algn="l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GB" sz="2600" dirty="0">
                <a:solidFill>
                  <a:srgbClr val="000000"/>
                </a:solidFill>
                <a:latin typeface="Myriad Pro" panose="020B0503030403020204" pitchFamily="34" charset="0"/>
              </a:rPr>
              <a:t>Improved experience of care </a:t>
            </a:r>
          </a:p>
          <a:p>
            <a:pPr marL="342900" lvl="0" indent="-342900" algn="l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GB" sz="2600" dirty="0">
                <a:solidFill>
                  <a:srgbClr val="000000"/>
                </a:solidFill>
                <a:latin typeface="Myriad Pro" panose="020B0503030403020204" pitchFamily="34" charset="0"/>
              </a:rPr>
              <a:t>Improved efficiency and cost-effectiveness in care </a:t>
            </a:r>
          </a:p>
          <a:p>
            <a:pPr marL="342900" lvl="0" indent="-342900" algn="l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GB" sz="2600" dirty="0">
                <a:solidFill>
                  <a:srgbClr val="000000"/>
                </a:solidFill>
                <a:latin typeface="Myriad Pro" panose="020B0503030403020204" pitchFamily="34" charset="0"/>
              </a:rPr>
              <a:t>Improved resilience of seriously ill children and their families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Myriad Pro" panose="020B050303040302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9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KG Second Chances Solid" panose="02000000000000000000" pitchFamily="2" charset="0"/>
              </a:rPr>
              <a:t>Charitable Programmes Focus #1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AB79F7-7BF7-48D6-9396-8D80C4C349C0}"/>
              </a:ext>
            </a:extLst>
          </p:cNvPr>
          <p:cNvSpPr txBox="1">
            <a:spLocks/>
          </p:cNvSpPr>
          <p:nvPr/>
        </p:nvSpPr>
        <p:spPr>
          <a:xfrm>
            <a:off x="1981200" y="1773237"/>
            <a:ext cx="7224612" cy="367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300" dirty="0"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GB" sz="2300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 further Roald Dahl Specialist Nurse posts in partnership with the NHS: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300" dirty="0"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New posts in 2021-2022 and 2022-2023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300" dirty="0"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Broadening the Roald Dahl Nurses Community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8056A5-C1F4-4FE5-9FC7-489C73880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500" r="26556" b="22000"/>
          <a:stretch/>
        </p:blipFill>
        <p:spPr>
          <a:xfrm>
            <a:off x="9205812" y="3407769"/>
            <a:ext cx="2443352" cy="33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8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KG Second Chances Solid" panose="02000000000000000000" pitchFamily="2" charset="0"/>
              </a:rPr>
              <a:t>Charitable Programmes Focus #2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AB79F7-7BF7-48D6-9396-8D80C4C349C0}"/>
              </a:ext>
            </a:extLst>
          </p:cNvPr>
          <p:cNvSpPr txBox="1">
            <a:spLocks/>
          </p:cNvSpPr>
          <p:nvPr/>
        </p:nvSpPr>
        <p:spPr>
          <a:xfrm>
            <a:off x="1981200" y="1773236"/>
            <a:ext cx="7746460" cy="4219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7200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Developing, providing and supporting children’s specialist nurses as leaders in the sector: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7200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Group training and development e.g. mental health (February 2022)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7200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Educational grants (for individual training)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7200" dirty="0"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Platforms for </a:t>
            </a:r>
            <a:r>
              <a:rPr lang="en-GB" sz="7200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sharing best practice and experiences e.g. Facebook Workplace</a:t>
            </a:r>
            <a:endParaRPr lang="en-GB" sz="7200" dirty="0">
              <a:latin typeface="Myriad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7200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Coming together e.g. Roald Dahl Nurses Conference 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7200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Providing other leadership training opportunities e.g. Florence                    Nightingale Foundation Leadership Course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37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D13B2D4F-8247-4FA6-B123-D00D79690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6" t="3203" r="23105" b="12837"/>
          <a:stretch/>
        </p:blipFill>
        <p:spPr>
          <a:xfrm>
            <a:off x="9624291" y="3528289"/>
            <a:ext cx="2336801" cy="29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2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KG Second Chances Solid" panose="02000000000000000000" pitchFamily="2" charset="0"/>
              </a:rPr>
              <a:t>Charitable Programmes Focus #3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AB79F7-7BF7-48D6-9396-8D80C4C349C0}"/>
              </a:ext>
            </a:extLst>
          </p:cNvPr>
          <p:cNvSpPr txBox="1">
            <a:spLocks/>
          </p:cNvSpPr>
          <p:nvPr/>
        </p:nvSpPr>
        <p:spPr>
          <a:xfrm>
            <a:off x="1981200" y="1773237"/>
            <a:ext cx="6864531" cy="400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Championing specialist nurse-led innovation in children’s healthcare 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Inventing Room programme: currently in ideas generation stage 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Development for the future</a:t>
            </a:r>
            <a:endParaRPr lang="en-GB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FF1BE-82B3-4743-91EC-2B3F2A991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7181" r="26806" b="8460"/>
          <a:stretch/>
        </p:blipFill>
        <p:spPr>
          <a:xfrm>
            <a:off x="8720760" y="3429000"/>
            <a:ext cx="2707878" cy="30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KG Second Chances Solid" panose="02000000000000000000" pitchFamily="2" charset="0"/>
              </a:rPr>
              <a:t>Charitable Programmes Focus #4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AB79F7-7BF7-48D6-9396-8D80C4C349C0}"/>
              </a:ext>
            </a:extLst>
          </p:cNvPr>
          <p:cNvSpPr txBox="1">
            <a:spLocks/>
          </p:cNvSpPr>
          <p:nvPr/>
        </p:nvSpPr>
        <p:spPr>
          <a:xfrm>
            <a:off x="1981200" y="1773237"/>
            <a:ext cx="7075251" cy="3040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4500" b="1" dirty="0">
                <a:effectLst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Providing additional support to seriously ill children and their families</a:t>
            </a:r>
            <a:r>
              <a:rPr lang="en-GB" sz="4500" b="1" dirty="0"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500" b="1" dirty="0">
              <a:effectLst/>
              <a:latin typeface="Myriad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4500" dirty="0"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Roald  Dahl Family Support Service launched in April 2021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4500" dirty="0"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1 year pilot working with Citizens Advice Cardiff and Vale to unlock benefits for our Roald Dahl families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4500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To date over £37kvalue in benefits have been enabled</a:t>
            </a:r>
            <a:endParaRPr lang="en-GB" sz="4500" dirty="0"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D9CEFC4-ADE5-4457-92C2-1BFF0B3B6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3333" r="13889" b="5032"/>
          <a:stretch/>
        </p:blipFill>
        <p:spPr>
          <a:xfrm>
            <a:off x="9056451" y="3121043"/>
            <a:ext cx="2554029" cy="33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A2C521-9CB9-4075-9F6C-3101D233957F}"/>
              </a:ext>
            </a:extLst>
          </p:cNvPr>
          <p:cNvSpPr txBox="1">
            <a:spLocks/>
          </p:cNvSpPr>
          <p:nvPr/>
        </p:nvSpPr>
        <p:spPr>
          <a:xfrm>
            <a:off x="1981200" y="345123"/>
            <a:ext cx="8686800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KG Second Chances Solid" panose="02000000000000000000" pitchFamily="2" charset="0"/>
              </a:rPr>
              <a:t>Impact Measurement/ Programme Evaluation 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AB79F7-7BF7-48D6-9396-8D80C4C349C0}"/>
              </a:ext>
            </a:extLst>
          </p:cNvPr>
          <p:cNvSpPr txBox="1">
            <a:spLocks/>
          </p:cNvSpPr>
          <p:nvPr/>
        </p:nvSpPr>
        <p:spPr>
          <a:xfrm>
            <a:off x="1981200" y="1773237"/>
            <a:ext cx="7843736" cy="2740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  <a:latin typeface="Myriad Pro" panose="020B0503030403020204" pitchFamily="34" charset="0"/>
              </a:rPr>
              <a:t>Tools to support and improve our work to meet the outcomes of our framework: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latin typeface="Myriad Pro" panose="020B0503030403020204" pitchFamily="34" charset="0"/>
              </a:rPr>
              <a:t>Project: Sheffield Hallam Study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  <a:latin typeface="Myriad Pro" panose="020B0503030403020204" pitchFamily="34" charset="0"/>
              </a:rPr>
              <a:t>Ongoing: Nurses Audit</a:t>
            </a:r>
            <a:endParaRPr lang="en-GB" sz="2400" dirty="0">
              <a:latin typeface="Myriad Pro" panose="020B0503030403020204" pitchFamily="34" charset="0"/>
            </a:endParaRPr>
          </a:p>
          <a:p>
            <a:endParaRPr lang="en-GB" dirty="0"/>
          </a:p>
        </p:txBody>
      </p:sp>
      <p:pic>
        <p:nvPicPr>
          <p:cNvPr id="7" name="Picture 6" descr="Teams&#10;&#10;Description automatically generated with medium confidence">
            <a:extLst>
              <a:ext uri="{FF2B5EF4-FFF2-40B4-BE49-F238E27FC236}">
                <a16:creationId xmlns:a16="http://schemas.microsoft.com/office/drawing/2014/main" id="{4BDA3328-A810-4C8C-9640-1AF115BA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3997" r="25326" b="14184"/>
          <a:stretch/>
        </p:blipFill>
        <p:spPr>
          <a:xfrm>
            <a:off x="8950036" y="3428999"/>
            <a:ext cx="2468105" cy="32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F915-A202-42C6-BF8A-1809B132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ACEE-265F-4526-94D1-45D1AA59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Roald Dahl Nurses</a:t>
            </a:r>
          </a:p>
          <a:p>
            <a:r>
              <a:rPr lang="en-GB" dirty="0"/>
              <a:t>Affiliate &amp; alumni programmes</a:t>
            </a:r>
          </a:p>
          <a:p>
            <a:r>
              <a:rPr lang="en-GB" dirty="0"/>
              <a:t>New training programmes</a:t>
            </a:r>
          </a:p>
          <a:p>
            <a:r>
              <a:rPr lang="en-GB" dirty="0"/>
              <a:t>New partnerships </a:t>
            </a:r>
          </a:p>
          <a:p>
            <a:r>
              <a:rPr lang="en-GB" dirty="0"/>
              <a:t>Further research into the impact we can make from 2023 onwards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95CE947-235F-40C0-9B8E-D3E10A88D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11406" r="32358" b="13173"/>
          <a:stretch/>
        </p:blipFill>
        <p:spPr>
          <a:xfrm>
            <a:off x="9706062" y="4368090"/>
            <a:ext cx="1786856" cy="24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1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917688A2FBF04E947236E249EAA5E6" ma:contentTypeVersion="13" ma:contentTypeDescription="Create a new document." ma:contentTypeScope="" ma:versionID="c11ff36a8f8c8e868e106dd9965e5366">
  <xsd:schema xmlns:xsd="http://www.w3.org/2001/XMLSchema" xmlns:xs="http://www.w3.org/2001/XMLSchema" xmlns:p="http://schemas.microsoft.com/office/2006/metadata/properties" xmlns:ns2="1d661ce9-fddf-46fc-8e5e-bf689eafb3cb" xmlns:ns3="e7bf32ff-d6e8-4993-9eeb-9f1c65d48f83" targetNamespace="http://schemas.microsoft.com/office/2006/metadata/properties" ma:root="true" ma:fieldsID="1c4265f677d8a8748d4f2693510a0bbd" ns2:_="" ns3:_="">
    <xsd:import namespace="1d661ce9-fddf-46fc-8e5e-bf689eafb3cb"/>
    <xsd:import namespace="e7bf32ff-d6e8-4993-9eeb-9f1c65d48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1ce9-fddf-46fc-8e5e-bf689eafb3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f32ff-d6e8-4993-9eeb-9f1c65d48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F96BBB-B24A-4CC6-944C-1569910C8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61ce9-fddf-46fc-8e5e-bf689eafb3cb"/>
    <ds:schemaRef ds:uri="e7bf32ff-d6e8-4993-9eeb-9f1c65d48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E4E3B7-7379-428B-89AC-6F8A5DA86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971C43-77D1-4773-B2C4-2FC5F5A29B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18355</TotalTime>
  <Words>426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KG Second Chances Solid</vt:lpstr>
      <vt:lpstr>Myriad Pro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up</vt:lpstr>
      <vt:lpstr>The Charity &amp;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KG Second Chances</dc:title>
  <dc:creator>Tom Dixon</dc:creator>
  <cp:lastModifiedBy>Amy Walters</cp:lastModifiedBy>
  <cp:revision>36</cp:revision>
  <dcterms:created xsi:type="dcterms:W3CDTF">2021-07-22T16:38:16Z</dcterms:created>
  <dcterms:modified xsi:type="dcterms:W3CDTF">2021-10-07T14:56:01Z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0x010100A4917688A2FBF04E947236E249EAA5E6</vt:lpwstr>
  </property>
</Properties>
</file>