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58" r:id="rId5"/>
    <p:sldId id="256" r:id="rId6"/>
    <p:sldId id="260" r:id="rId7"/>
    <p:sldId id="259" r:id="rId8"/>
    <p:sldId id="262" r:id="rId9"/>
    <p:sldId id="263" r:id="rId10"/>
    <p:sldId id="264" r:id="rId11"/>
    <p:sldId id="265" r:id="rId12"/>
    <p:sldId id="257" r:id="rId13"/>
    <p:sldId id="261"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y Walters" initials="AW"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p:cViewPr varScale="1">
        <p:scale>
          <a:sx n="67" d="100"/>
          <a:sy n="67" d="100"/>
        </p:scale>
        <p:origin x="645" y="4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m Dixon" userId="06e32459-54dc-49ad-b18b-4c15f51ca1ee" providerId="ADAL" clId="{2C3F1BBA-1E25-46B2-930F-E2E78347E414}"/>
    <pc:docChg chg="custSel modSld">
      <pc:chgData name="Tom Dixon" userId="06e32459-54dc-49ad-b18b-4c15f51ca1ee" providerId="ADAL" clId="{2C3F1BBA-1E25-46B2-930F-E2E78347E414}" dt="2021-10-15T11:27:26.805" v="2" actId="255"/>
      <pc:docMkLst>
        <pc:docMk/>
      </pc:docMkLst>
      <pc:sldChg chg="modSp mod">
        <pc:chgData name="Tom Dixon" userId="06e32459-54dc-49ad-b18b-4c15f51ca1ee" providerId="ADAL" clId="{2C3F1BBA-1E25-46B2-930F-E2E78347E414}" dt="2021-10-15T11:27:26.805" v="2" actId="255"/>
        <pc:sldMkLst>
          <pc:docMk/>
          <pc:sldMk cId="3460642742" sldId="258"/>
        </pc:sldMkLst>
        <pc:spChg chg="mod">
          <ac:chgData name="Tom Dixon" userId="06e32459-54dc-49ad-b18b-4c15f51ca1ee" providerId="ADAL" clId="{2C3F1BBA-1E25-46B2-930F-E2E78347E414}" dt="2021-10-15T11:27:26.805" v="2" actId="255"/>
          <ac:spMkLst>
            <pc:docMk/>
            <pc:sldMk cId="3460642742" sldId="258"/>
            <ac:spMk id="7" creationId="{00450123-2782-488B-998F-947B57D15644}"/>
          </ac:spMkLst>
        </pc:spChg>
        <pc:spChg chg="mod">
          <ac:chgData name="Tom Dixon" userId="06e32459-54dc-49ad-b18b-4c15f51ca1ee" providerId="ADAL" clId="{2C3F1BBA-1E25-46B2-930F-E2E78347E414}" dt="2021-10-15T11:27:06.174" v="1" actId="27636"/>
          <ac:spMkLst>
            <pc:docMk/>
            <pc:sldMk cId="3460642742" sldId="258"/>
            <ac:spMk id="8" creationId="{A487BB96-2A92-465E-AB34-8B7B4BF0A83F}"/>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C1FC4D4-6186-4CC0-B255-A15636F670EF}" type="datetimeFigureOut">
              <a:rPr lang="en-GB" smtClean="0"/>
              <a:t>15/10/2021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330155-A95F-4C2A-810C-54455D76C5B9}" type="slidenum">
              <a:rPr lang="en-GB" smtClean="0"/>
              <a:t>‹#›</a:t>
            </a:fld>
            <a:endParaRPr lang="en-GB"/>
          </a:p>
        </p:txBody>
      </p:sp>
    </p:spTree>
    <p:extLst>
      <p:ext uri="{BB962C8B-B14F-4D97-AF65-F5344CB8AC3E}">
        <p14:creationId xmlns:p14="http://schemas.microsoft.com/office/powerpoint/2010/main" val="360259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1FC4D4-6186-4CC0-B255-A15636F670EF}" type="datetimeFigureOut">
              <a:rPr lang="en-GB" smtClean="0"/>
              <a:t>15/10/2021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330155-A95F-4C2A-810C-54455D76C5B9}" type="slidenum">
              <a:rPr lang="en-GB" smtClean="0"/>
              <a:t>‹#›</a:t>
            </a:fld>
            <a:endParaRPr lang="en-GB"/>
          </a:p>
        </p:txBody>
      </p:sp>
    </p:spTree>
    <p:extLst>
      <p:ext uri="{BB962C8B-B14F-4D97-AF65-F5344CB8AC3E}">
        <p14:creationId xmlns:p14="http://schemas.microsoft.com/office/powerpoint/2010/main" val="2844284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1FC4D4-6186-4CC0-B255-A15636F670EF}" type="datetimeFigureOut">
              <a:rPr lang="en-GB" smtClean="0"/>
              <a:t>15/10/2021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330155-A95F-4C2A-810C-54455D76C5B9}" type="slidenum">
              <a:rPr lang="en-GB" smtClean="0"/>
              <a:t>‹#›</a:t>
            </a:fld>
            <a:endParaRPr lang="en-GB"/>
          </a:p>
        </p:txBody>
      </p:sp>
    </p:spTree>
    <p:extLst>
      <p:ext uri="{BB962C8B-B14F-4D97-AF65-F5344CB8AC3E}">
        <p14:creationId xmlns:p14="http://schemas.microsoft.com/office/powerpoint/2010/main" val="2246587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1FC4D4-6186-4CC0-B255-A15636F670EF}" type="datetimeFigureOut">
              <a:rPr lang="en-GB" smtClean="0"/>
              <a:t>15/10/2021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330155-A95F-4C2A-810C-54455D76C5B9}" type="slidenum">
              <a:rPr lang="en-GB" smtClean="0"/>
              <a:t>‹#›</a:t>
            </a:fld>
            <a:endParaRPr lang="en-GB"/>
          </a:p>
        </p:txBody>
      </p:sp>
    </p:spTree>
    <p:extLst>
      <p:ext uri="{BB962C8B-B14F-4D97-AF65-F5344CB8AC3E}">
        <p14:creationId xmlns:p14="http://schemas.microsoft.com/office/powerpoint/2010/main" val="3150555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1FC4D4-6186-4CC0-B255-A15636F670EF}" type="datetimeFigureOut">
              <a:rPr lang="en-GB" smtClean="0"/>
              <a:t>15/10/2021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330155-A95F-4C2A-810C-54455D76C5B9}" type="slidenum">
              <a:rPr lang="en-GB" smtClean="0"/>
              <a:t>‹#›</a:t>
            </a:fld>
            <a:endParaRPr lang="en-GB"/>
          </a:p>
        </p:txBody>
      </p:sp>
    </p:spTree>
    <p:extLst>
      <p:ext uri="{BB962C8B-B14F-4D97-AF65-F5344CB8AC3E}">
        <p14:creationId xmlns:p14="http://schemas.microsoft.com/office/powerpoint/2010/main" val="1377671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C1FC4D4-6186-4CC0-B255-A15636F670EF}" type="datetimeFigureOut">
              <a:rPr lang="en-GB" smtClean="0"/>
              <a:t>15/10/2021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330155-A95F-4C2A-810C-54455D76C5B9}" type="slidenum">
              <a:rPr lang="en-GB" smtClean="0"/>
              <a:t>‹#›</a:t>
            </a:fld>
            <a:endParaRPr lang="en-GB"/>
          </a:p>
        </p:txBody>
      </p:sp>
    </p:spTree>
    <p:extLst>
      <p:ext uri="{BB962C8B-B14F-4D97-AF65-F5344CB8AC3E}">
        <p14:creationId xmlns:p14="http://schemas.microsoft.com/office/powerpoint/2010/main" val="2013206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C1FC4D4-6186-4CC0-B255-A15636F670EF}" type="datetimeFigureOut">
              <a:rPr lang="en-GB" smtClean="0"/>
              <a:t>15/10/2021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9330155-A95F-4C2A-810C-54455D76C5B9}" type="slidenum">
              <a:rPr lang="en-GB" smtClean="0"/>
              <a:t>‹#›</a:t>
            </a:fld>
            <a:endParaRPr lang="en-GB"/>
          </a:p>
        </p:txBody>
      </p:sp>
    </p:spTree>
    <p:extLst>
      <p:ext uri="{BB962C8B-B14F-4D97-AF65-F5344CB8AC3E}">
        <p14:creationId xmlns:p14="http://schemas.microsoft.com/office/powerpoint/2010/main" val="333149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C1FC4D4-6186-4CC0-B255-A15636F670EF}" type="datetimeFigureOut">
              <a:rPr lang="en-GB" smtClean="0"/>
              <a:t>15/10/2021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9330155-A95F-4C2A-810C-54455D76C5B9}" type="slidenum">
              <a:rPr lang="en-GB" smtClean="0"/>
              <a:t>‹#›</a:t>
            </a:fld>
            <a:endParaRPr lang="en-GB"/>
          </a:p>
        </p:txBody>
      </p:sp>
    </p:spTree>
    <p:extLst>
      <p:ext uri="{BB962C8B-B14F-4D97-AF65-F5344CB8AC3E}">
        <p14:creationId xmlns:p14="http://schemas.microsoft.com/office/powerpoint/2010/main" val="3156077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1FC4D4-6186-4CC0-B255-A15636F670EF}" type="datetimeFigureOut">
              <a:rPr lang="en-GB" smtClean="0"/>
              <a:t>15/10/2021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9330155-A95F-4C2A-810C-54455D76C5B9}" type="slidenum">
              <a:rPr lang="en-GB" smtClean="0"/>
              <a:t>‹#›</a:t>
            </a:fld>
            <a:endParaRPr lang="en-GB"/>
          </a:p>
        </p:txBody>
      </p:sp>
    </p:spTree>
    <p:extLst>
      <p:ext uri="{BB962C8B-B14F-4D97-AF65-F5344CB8AC3E}">
        <p14:creationId xmlns:p14="http://schemas.microsoft.com/office/powerpoint/2010/main" val="559578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C1FC4D4-6186-4CC0-B255-A15636F670EF}" type="datetimeFigureOut">
              <a:rPr lang="en-GB" smtClean="0"/>
              <a:t>15/10/2021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330155-A95F-4C2A-810C-54455D76C5B9}" type="slidenum">
              <a:rPr lang="en-GB" smtClean="0"/>
              <a:t>‹#›</a:t>
            </a:fld>
            <a:endParaRPr lang="en-GB"/>
          </a:p>
        </p:txBody>
      </p:sp>
    </p:spTree>
    <p:extLst>
      <p:ext uri="{BB962C8B-B14F-4D97-AF65-F5344CB8AC3E}">
        <p14:creationId xmlns:p14="http://schemas.microsoft.com/office/powerpoint/2010/main" val="3729486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C1FC4D4-6186-4CC0-B255-A15636F670EF}" type="datetimeFigureOut">
              <a:rPr lang="en-GB" smtClean="0"/>
              <a:t>15/10/2021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330155-A95F-4C2A-810C-54455D76C5B9}" type="slidenum">
              <a:rPr lang="en-GB" smtClean="0"/>
              <a:t>‹#›</a:t>
            </a:fld>
            <a:endParaRPr lang="en-GB"/>
          </a:p>
        </p:txBody>
      </p:sp>
    </p:spTree>
    <p:extLst>
      <p:ext uri="{BB962C8B-B14F-4D97-AF65-F5344CB8AC3E}">
        <p14:creationId xmlns:p14="http://schemas.microsoft.com/office/powerpoint/2010/main" val="2740026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1FC4D4-6186-4CC0-B255-A15636F670EF}" type="datetimeFigureOut">
              <a:rPr lang="en-GB" smtClean="0"/>
              <a:t>15/10/2021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330155-A95F-4C2A-810C-54455D76C5B9}" type="slidenum">
              <a:rPr lang="en-GB" smtClean="0"/>
              <a:t>‹#›</a:t>
            </a:fld>
            <a:endParaRPr lang="en-GB"/>
          </a:p>
        </p:txBody>
      </p:sp>
    </p:spTree>
    <p:extLst>
      <p:ext uri="{BB962C8B-B14F-4D97-AF65-F5344CB8AC3E}">
        <p14:creationId xmlns:p14="http://schemas.microsoft.com/office/powerpoint/2010/main" val="18088784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42E5FA1-6C48-48DB-96DC-FCCDBE2A0077}"/>
              </a:ext>
            </a:extLst>
          </p:cNvPr>
          <p:cNvPicPr>
            <a:picLocks noChangeAspect="1"/>
          </p:cNvPicPr>
          <p:nvPr/>
        </p:nvPicPr>
        <p:blipFill>
          <a:blip r:embed="rId2"/>
          <a:stretch>
            <a:fillRect/>
          </a:stretch>
        </p:blipFill>
        <p:spPr>
          <a:xfrm>
            <a:off x="-1" y="0"/>
            <a:ext cx="9557423" cy="6858000"/>
          </a:xfrm>
          <a:prstGeom prst="rect">
            <a:avLst/>
          </a:prstGeom>
        </p:spPr>
      </p:pic>
      <p:sp>
        <p:nvSpPr>
          <p:cNvPr id="7" name="Title 1">
            <a:extLst>
              <a:ext uri="{FF2B5EF4-FFF2-40B4-BE49-F238E27FC236}">
                <a16:creationId xmlns:a16="http://schemas.microsoft.com/office/drawing/2014/main" id="{00450123-2782-488B-998F-947B57D15644}"/>
              </a:ext>
            </a:extLst>
          </p:cNvPr>
          <p:cNvSpPr txBox="1">
            <a:spLocks/>
          </p:cNvSpPr>
          <p:nvPr/>
        </p:nvSpPr>
        <p:spPr>
          <a:xfrm>
            <a:off x="452204" y="738231"/>
            <a:ext cx="7305206" cy="148781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dirty="0">
                <a:latin typeface="KG Second Chances Solid" panose="02000000000000000000" pitchFamily="2" charset="0"/>
              </a:rPr>
              <a:t>Why is the role of a specialist nurse so important to children with serious lifelong illnesses? </a:t>
            </a:r>
          </a:p>
        </p:txBody>
      </p:sp>
      <p:sp>
        <p:nvSpPr>
          <p:cNvPr id="8" name="Subtitle 2">
            <a:extLst>
              <a:ext uri="{FF2B5EF4-FFF2-40B4-BE49-F238E27FC236}">
                <a16:creationId xmlns:a16="http://schemas.microsoft.com/office/drawing/2014/main" id="{A487BB96-2A92-465E-AB34-8B7B4BF0A83F}"/>
              </a:ext>
            </a:extLst>
          </p:cNvPr>
          <p:cNvSpPr txBox="1">
            <a:spLocks/>
          </p:cNvSpPr>
          <p:nvPr/>
        </p:nvSpPr>
        <p:spPr>
          <a:xfrm>
            <a:off x="684551" y="2828461"/>
            <a:ext cx="6840511" cy="165576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pPr>
            <a:r>
              <a:rPr lang="en-GB" sz="2200" dirty="0">
                <a:solidFill>
                  <a:srgbClr val="000000"/>
                </a:solidFill>
                <a:latin typeface="Myriad Pro" panose="020B0503030403020204" pitchFamily="34" charset="0"/>
              </a:rPr>
              <a:t>Professor Sally Shearer OBE</a:t>
            </a:r>
          </a:p>
          <a:p>
            <a:pPr marL="0" indent="0">
              <a:lnSpc>
                <a:spcPct val="110000"/>
              </a:lnSpc>
              <a:spcBef>
                <a:spcPts val="0"/>
              </a:spcBef>
              <a:buNone/>
            </a:pPr>
            <a:r>
              <a:rPr lang="en-GB" sz="2200" dirty="0">
                <a:solidFill>
                  <a:srgbClr val="000000"/>
                </a:solidFill>
                <a:latin typeface="Myriad Pro" panose="020B0503030403020204" pitchFamily="34" charset="0"/>
              </a:rPr>
              <a:t>Executive Director of Nursing and Quality, Sheffield Children’s NHS FT</a:t>
            </a:r>
          </a:p>
          <a:p>
            <a:pPr marL="0" indent="0">
              <a:lnSpc>
                <a:spcPct val="110000"/>
              </a:lnSpc>
              <a:spcBef>
                <a:spcPts val="0"/>
              </a:spcBef>
              <a:buNone/>
            </a:pPr>
            <a:r>
              <a:rPr lang="en-GB" sz="2200" dirty="0">
                <a:solidFill>
                  <a:srgbClr val="000000"/>
                </a:solidFill>
                <a:latin typeface="Myriad Pro" panose="020B0503030403020204" pitchFamily="34" charset="0"/>
              </a:rPr>
              <a:t>Visiting Professor, Sheffield Hallam University</a:t>
            </a:r>
          </a:p>
          <a:p>
            <a:pPr marL="0" indent="0">
              <a:lnSpc>
                <a:spcPct val="110000"/>
              </a:lnSpc>
              <a:spcBef>
                <a:spcPts val="0"/>
              </a:spcBef>
              <a:buNone/>
            </a:pPr>
            <a:r>
              <a:rPr lang="en-GB" sz="2200" dirty="0">
                <a:solidFill>
                  <a:srgbClr val="000000"/>
                </a:solidFill>
                <a:latin typeface="Myriad Pro" panose="020B0503030403020204" pitchFamily="34" charset="0"/>
              </a:rPr>
              <a:t>Chair of the Association of Chief Children’s Nurses </a:t>
            </a:r>
          </a:p>
          <a:p>
            <a:endParaRPr lang="en-GB" dirty="0"/>
          </a:p>
        </p:txBody>
      </p:sp>
      <p:sp>
        <p:nvSpPr>
          <p:cNvPr id="9" name="Title 1">
            <a:extLst>
              <a:ext uri="{FF2B5EF4-FFF2-40B4-BE49-F238E27FC236}">
                <a16:creationId xmlns:a16="http://schemas.microsoft.com/office/drawing/2014/main" id="{4B9B0FD9-D518-45FF-B040-6B0420B59F54}"/>
              </a:ext>
            </a:extLst>
          </p:cNvPr>
          <p:cNvSpPr txBox="1">
            <a:spLocks/>
          </p:cNvSpPr>
          <p:nvPr/>
        </p:nvSpPr>
        <p:spPr>
          <a:xfrm>
            <a:off x="684551" y="1428165"/>
            <a:ext cx="7072859" cy="7978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2800" dirty="0">
              <a:latin typeface="KG Second Chances Solid" panose="02000000000000000000" pitchFamily="2" charset="0"/>
            </a:endParaRPr>
          </a:p>
        </p:txBody>
      </p:sp>
      <p:sp>
        <p:nvSpPr>
          <p:cNvPr id="10" name="Title 1">
            <a:extLst>
              <a:ext uri="{FF2B5EF4-FFF2-40B4-BE49-F238E27FC236}">
                <a16:creationId xmlns:a16="http://schemas.microsoft.com/office/drawing/2014/main" id="{7CCB240D-203D-43BC-803E-7BFA652A4313}"/>
              </a:ext>
            </a:extLst>
          </p:cNvPr>
          <p:cNvSpPr txBox="1">
            <a:spLocks/>
          </p:cNvSpPr>
          <p:nvPr/>
        </p:nvSpPr>
        <p:spPr>
          <a:xfrm>
            <a:off x="2860623" y="5775635"/>
            <a:ext cx="5338997" cy="7978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dirty="0">
                <a:latin typeface="KG Second Chances Solid" panose="02000000000000000000" pitchFamily="2" charset="0"/>
              </a:rPr>
              <a:t>Twitter @</a:t>
            </a:r>
            <a:r>
              <a:rPr lang="en-GB" sz="2800" dirty="0" err="1">
                <a:latin typeface="KG Second Chances Solid" panose="02000000000000000000" pitchFamily="2" charset="0"/>
              </a:rPr>
              <a:t>Sally_Shearer</a:t>
            </a:r>
            <a:r>
              <a:rPr lang="en-GB" sz="2800" dirty="0">
                <a:latin typeface="KG Second Chances Solid" panose="02000000000000000000" pitchFamily="2" charset="0"/>
              </a:rPr>
              <a:t> </a:t>
            </a:r>
          </a:p>
        </p:txBody>
      </p:sp>
      <p:pic>
        <p:nvPicPr>
          <p:cNvPr id="3" name="Picture 2" descr="A picture containing text&#10;&#10;Description automatically generated">
            <a:extLst>
              <a:ext uri="{FF2B5EF4-FFF2-40B4-BE49-F238E27FC236}">
                <a16:creationId xmlns:a16="http://schemas.microsoft.com/office/drawing/2014/main" id="{60479DD1-A898-45BE-AD71-EE27999DC1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123" y="4916938"/>
            <a:ext cx="2538376" cy="1852940"/>
          </a:xfrm>
          <a:prstGeom prst="rect">
            <a:avLst/>
          </a:prstGeom>
        </p:spPr>
      </p:pic>
      <p:pic>
        <p:nvPicPr>
          <p:cNvPr id="4" name="Picture 3" descr="A picture containing person, ball&#10;&#10;Description automatically generated">
            <a:extLst>
              <a:ext uri="{FF2B5EF4-FFF2-40B4-BE49-F238E27FC236}">
                <a16:creationId xmlns:a16="http://schemas.microsoft.com/office/drawing/2014/main" id="{79041DE6-EA0D-44B4-BCE2-48FE1C43750D}"/>
              </a:ext>
            </a:extLst>
          </p:cNvPr>
          <p:cNvPicPr>
            <a:picLocks noChangeAspect="1"/>
          </p:cNvPicPr>
          <p:nvPr/>
        </p:nvPicPr>
        <p:blipFill rotWithShape="1">
          <a:blip r:embed="rId4">
            <a:extLst>
              <a:ext uri="{28A0092B-C50C-407E-A947-70E740481C1C}">
                <a14:useLocalDpi xmlns:a14="http://schemas.microsoft.com/office/drawing/2010/main" val="0"/>
              </a:ext>
            </a:extLst>
          </a:blip>
          <a:srcRect l="11810" t="12207" r="18303" b="8286"/>
          <a:stretch/>
        </p:blipFill>
        <p:spPr>
          <a:xfrm>
            <a:off x="8778682" y="1519124"/>
            <a:ext cx="3357492" cy="3819751"/>
          </a:xfrm>
          <a:prstGeom prst="rect">
            <a:avLst/>
          </a:prstGeom>
        </p:spPr>
      </p:pic>
    </p:spTree>
    <p:extLst>
      <p:ext uri="{BB962C8B-B14F-4D97-AF65-F5344CB8AC3E}">
        <p14:creationId xmlns:p14="http://schemas.microsoft.com/office/powerpoint/2010/main" val="3460642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8A2C521-9CB9-4075-9F6C-3101D233957F}"/>
              </a:ext>
            </a:extLst>
          </p:cNvPr>
          <p:cNvSpPr txBox="1">
            <a:spLocks/>
          </p:cNvSpPr>
          <p:nvPr/>
        </p:nvSpPr>
        <p:spPr>
          <a:xfrm>
            <a:off x="1981200" y="345123"/>
            <a:ext cx="8686800" cy="7978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3200" dirty="0">
              <a:latin typeface="KG Second Chances Solid" panose="02000000000000000000" pitchFamily="2" charset="0"/>
            </a:endParaRPr>
          </a:p>
        </p:txBody>
      </p:sp>
      <p:sp>
        <p:nvSpPr>
          <p:cNvPr id="6" name="Subtitle 2">
            <a:extLst>
              <a:ext uri="{FF2B5EF4-FFF2-40B4-BE49-F238E27FC236}">
                <a16:creationId xmlns:a16="http://schemas.microsoft.com/office/drawing/2014/main" id="{46AB79F7-7BF7-48D6-9396-8D80C4C349C0}"/>
              </a:ext>
            </a:extLst>
          </p:cNvPr>
          <p:cNvSpPr txBox="1">
            <a:spLocks/>
          </p:cNvSpPr>
          <p:nvPr/>
        </p:nvSpPr>
        <p:spPr>
          <a:xfrm>
            <a:off x="1981200" y="1773238"/>
            <a:ext cx="9144000"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692" y="856035"/>
            <a:ext cx="9241276" cy="5175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8036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2BEFD-5974-4D4A-90F4-991525A74DE2}"/>
              </a:ext>
            </a:extLst>
          </p:cNvPr>
          <p:cNvSpPr>
            <a:spLocks noGrp="1"/>
          </p:cNvSpPr>
          <p:nvPr>
            <p:ph type="ctrTitle"/>
          </p:nvPr>
        </p:nvSpPr>
        <p:spPr>
          <a:xfrm>
            <a:off x="1981200" y="345123"/>
            <a:ext cx="8686800" cy="797877"/>
          </a:xfrm>
        </p:spPr>
        <p:txBody>
          <a:bodyPr>
            <a:normAutofit/>
          </a:bodyPr>
          <a:lstStyle/>
          <a:p>
            <a:pPr algn="l"/>
            <a:r>
              <a:rPr lang="en-GB" sz="3200" dirty="0">
                <a:latin typeface="KG Second Chances Solid" panose="02000000000000000000" pitchFamily="2" charset="0"/>
              </a:rPr>
              <a:t>Children and Young People with Serious Lifelong Illness</a:t>
            </a:r>
          </a:p>
        </p:txBody>
      </p:sp>
      <p:sp>
        <p:nvSpPr>
          <p:cNvPr id="3" name="Subtitle 2">
            <a:extLst>
              <a:ext uri="{FF2B5EF4-FFF2-40B4-BE49-F238E27FC236}">
                <a16:creationId xmlns:a16="http://schemas.microsoft.com/office/drawing/2014/main" id="{3FE75939-6AF6-4020-BCE8-C87BD322FAC8}"/>
              </a:ext>
            </a:extLst>
          </p:cNvPr>
          <p:cNvSpPr>
            <a:spLocks noGrp="1"/>
          </p:cNvSpPr>
          <p:nvPr>
            <p:ph type="subTitle" idx="1"/>
          </p:nvPr>
        </p:nvSpPr>
        <p:spPr>
          <a:xfrm>
            <a:off x="1981200" y="1773237"/>
            <a:ext cx="9144000" cy="3917443"/>
          </a:xfrm>
        </p:spPr>
        <p:txBody>
          <a:bodyPr>
            <a:normAutofit/>
          </a:bodyPr>
          <a:lstStyle/>
          <a:p>
            <a:pPr algn="l">
              <a:lnSpc>
                <a:spcPct val="110000"/>
              </a:lnSpc>
              <a:spcBef>
                <a:spcPts val="0"/>
              </a:spcBef>
            </a:pPr>
            <a:r>
              <a:rPr lang="en-GB" dirty="0">
                <a:solidFill>
                  <a:srgbClr val="000000"/>
                </a:solidFill>
                <a:latin typeface="Myriad Pro" panose="020B0503030403020204" pitchFamily="34" charset="0"/>
              </a:rPr>
              <a:t>      12 million children live in England, 28% with long term conditions = 3.36 million children</a:t>
            </a:r>
          </a:p>
          <a:p>
            <a:pPr algn="l">
              <a:lnSpc>
                <a:spcPct val="110000"/>
              </a:lnSpc>
              <a:spcBef>
                <a:spcPts val="0"/>
              </a:spcBef>
            </a:pPr>
            <a:r>
              <a:rPr lang="en-GB" dirty="0">
                <a:solidFill>
                  <a:srgbClr val="000000"/>
                </a:solidFill>
                <a:latin typeface="Myriad Pro" panose="020B0503030403020204" pitchFamily="34" charset="0"/>
              </a:rPr>
              <a:t> </a:t>
            </a:r>
            <a:endParaRPr lang="en-GB" b="0" i="0" u="none" strike="noStrike" dirty="0">
              <a:solidFill>
                <a:srgbClr val="000000"/>
              </a:solidFill>
              <a:effectLst/>
              <a:latin typeface="Myriad Pro" panose="020B0503030403020204" pitchFamily="34" charset="0"/>
            </a:endParaRPr>
          </a:p>
          <a:p>
            <a:pPr algn="l">
              <a:lnSpc>
                <a:spcPct val="110000"/>
              </a:lnSpc>
              <a:spcBef>
                <a:spcPts val="0"/>
              </a:spcBef>
            </a:pPr>
            <a:r>
              <a:rPr lang="en-GB" u="sng" dirty="0">
                <a:solidFill>
                  <a:srgbClr val="000000"/>
                </a:solidFill>
                <a:latin typeface="Myriad Pro" panose="020B0503030403020204" pitchFamily="34" charset="0"/>
              </a:rPr>
              <a:t>Four categories of community care for nursing CYP </a:t>
            </a:r>
          </a:p>
          <a:p>
            <a:pPr algn="l">
              <a:lnSpc>
                <a:spcPct val="110000"/>
              </a:lnSpc>
              <a:spcBef>
                <a:spcPts val="0"/>
              </a:spcBef>
            </a:pPr>
            <a:r>
              <a:rPr lang="en-GB" dirty="0">
                <a:solidFill>
                  <a:srgbClr val="000000"/>
                </a:solidFill>
                <a:latin typeface="Myriad Pro" panose="020B0503030403020204" pitchFamily="34" charset="0"/>
              </a:rPr>
              <a:t>• Children with acute and short-term conditions. </a:t>
            </a:r>
          </a:p>
          <a:p>
            <a:pPr algn="l">
              <a:lnSpc>
                <a:spcPct val="110000"/>
              </a:lnSpc>
              <a:spcBef>
                <a:spcPts val="0"/>
              </a:spcBef>
            </a:pPr>
            <a:r>
              <a:rPr lang="en-GB" dirty="0">
                <a:solidFill>
                  <a:srgbClr val="000000"/>
                </a:solidFill>
                <a:latin typeface="Myriad Pro" panose="020B0503030403020204" pitchFamily="34" charset="0"/>
              </a:rPr>
              <a:t>• Children with long-term conditions. </a:t>
            </a:r>
          </a:p>
          <a:p>
            <a:pPr algn="l">
              <a:lnSpc>
                <a:spcPct val="110000"/>
              </a:lnSpc>
              <a:spcBef>
                <a:spcPts val="0"/>
              </a:spcBef>
            </a:pPr>
            <a:r>
              <a:rPr lang="en-GB" dirty="0">
                <a:solidFill>
                  <a:srgbClr val="000000"/>
                </a:solidFill>
                <a:latin typeface="Myriad Pro" panose="020B0503030403020204" pitchFamily="34" charset="0"/>
              </a:rPr>
              <a:t>• Children with disabilities and complex conditions, including </a:t>
            </a:r>
          </a:p>
          <a:p>
            <a:pPr algn="l">
              <a:lnSpc>
                <a:spcPct val="110000"/>
              </a:lnSpc>
              <a:spcBef>
                <a:spcPts val="0"/>
              </a:spcBef>
            </a:pPr>
            <a:r>
              <a:rPr lang="en-GB" dirty="0">
                <a:solidFill>
                  <a:srgbClr val="000000"/>
                </a:solidFill>
                <a:latin typeface="Myriad Pro" panose="020B0503030403020204" pitchFamily="34" charset="0"/>
              </a:rPr>
              <a:t>   those requiring continuing care and neonates. </a:t>
            </a:r>
          </a:p>
          <a:p>
            <a:pPr algn="l">
              <a:lnSpc>
                <a:spcPct val="110000"/>
              </a:lnSpc>
              <a:spcBef>
                <a:spcPts val="0"/>
              </a:spcBef>
            </a:pPr>
            <a:r>
              <a:rPr lang="en-GB" dirty="0">
                <a:solidFill>
                  <a:srgbClr val="000000"/>
                </a:solidFill>
                <a:latin typeface="Myriad Pro" panose="020B0503030403020204" pitchFamily="34" charset="0"/>
              </a:rPr>
              <a:t>• Children with life-limiting and life-threatening illness, including </a:t>
            </a:r>
          </a:p>
          <a:p>
            <a:pPr algn="l">
              <a:lnSpc>
                <a:spcPct val="110000"/>
              </a:lnSpc>
              <a:spcBef>
                <a:spcPts val="0"/>
              </a:spcBef>
            </a:pPr>
            <a:r>
              <a:rPr lang="en-GB" dirty="0">
                <a:solidFill>
                  <a:srgbClr val="000000"/>
                </a:solidFill>
                <a:latin typeface="Myriad Pro" panose="020B0503030403020204" pitchFamily="34" charset="0"/>
              </a:rPr>
              <a:t>those requiring palliative and end-of-life care.</a:t>
            </a:r>
          </a:p>
          <a:p>
            <a:pPr algn="l">
              <a:lnSpc>
                <a:spcPct val="110000"/>
              </a:lnSpc>
              <a:spcBef>
                <a:spcPts val="0"/>
              </a:spcBef>
            </a:pPr>
            <a:endParaRPr lang="en-GB" sz="2200" dirty="0">
              <a:solidFill>
                <a:srgbClr val="000000"/>
              </a:solidFill>
              <a:effectLst/>
              <a:latin typeface="Myriad Pro" panose="020B0503030403020204" pitchFamily="34" charset="0"/>
            </a:endParaRPr>
          </a:p>
          <a:p>
            <a:pPr algn="l"/>
            <a:endParaRPr lang="en-GB" dirty="0"/>
          </a:p>
        </p:txBody>
      </p:sp>
      <p:pic>
        <p:nvPicPr>
          <p:cNvPr id="5" name="Picture 4">
            <a:extLst>
              <a:ext uri="{FF2B5EF4-FFF2-40B4-BE49-F238E27FC236}">
                <a16:creationId xmlns:a16="http://schemas.microsoft.com/office/drawing/2014/main" id="{92C5ACC1-B0B5-4F5B-88A7-CC6B2BA26539}"/>
              </a:ext>
            </a:extLst>
          </p:cNvPr>
          <p:cNvPicPr>
            <a:picLocks noChangeAspect="1"/>
          </p:cNvPicPr>
          <p:nvPr/>
        </p:nvPicPr>
        <p:blipFill rotWithShape="1">
          <a:blip r:embed="rId2">
            <a:extLst>
              <a:ext uri="{28A0092B-C50C-407E-A947-70E740481C1C}">
                <a14:useLocalDpi xmlns:a14="http://schemas.microsoft.com/office/drawing/2010/main" val="0"/>
              </a:ext>
            </a:extLst>
          </a:blip>
          <a:srcRect l="15444" t="14667" r="11223" b="3666"/>
          <a:stretch/>
        </p:blipFill>
        <p:spPr>
          <a:xfrm>
            <a:off x="8686800" y="3714750"/>
            <a:ext cx="2730137" cy="3040380"/>
          </a:xfrm>
          <a:prstGeom prst="rect">
            <a:avLst/>
          </a:prstGeom>
        </p:spPr>
      </p:pic>
    </p:spTree>
    <p:extLst>
      <p:ext uri="{BB962C8B-B14F-4D97-AF65-F5344CB8AC3E}">
        <p14:creationId xmlns:p14="http://schemas.microsoft.com/office/powerpoint/2010/main" val="512289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8A2C521-9CB9-4075-9F6C-3101D233957F}"/>
              </a:ext>
            </a:extLst>
          </p:cNvPr>
          <p:cNvSpPr txBox="1">
            <a:spLocks/>
          </p:cNvSpPr>
          <p:nvPr/>
        </p:nvSpPr>
        <p:spPr>
          <a:xfrm>
            <a:off x="1981200" y="345123"/>
            <a:ext cx="8686800" cy="7978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a:latin typeface="KG Second Chances Solid" panose="02000000000000000000" pitchFamily="2" charset="0"/>
              </a:rPr>
              <a:t>Diana Nurses for sick children  18</a:t>
            </a:r>
            <a:r>
              <a:rPr lang="en-GB" sz="3200" baseline="30000" dirty="0">
                <a:latin typeface="KG Second Chances Solid" panose="02000000000000000000" pitchFamily="2" charset="0"/>
              </a:rPr>
              <a:t>th</a:t>
            </a:r>
            <a:r>
              <a:rPr lang="en-GB" sz="3200" dirty="0">
                <a:latin typeface="KG Second Chances Solid" panose="02000000000000000000" pitchFamily="2" charset="0"/>
              </a:rPr>
              <a:t> November 1998</a:t>
            </a:r>
          </a:p>
        </p:txBody>
      </p:sp>
      <p:sp>
        <p:nvSpPr>
          <p:cNvPr id="6" name="Subtitle 2">
            <a:extLst>
              <a:ext uri="{FF2B5EF4-FFF2-40B4-BE49-F238E27FC236}">
                <a16:creationId xmlns:a16="http://schemas.microsoft.com/office/drawing/2014/main" id="{46AB79F7-7BF7-48D6-9396-8D80C4C349C0}"/>
              </a:ext>
            </a:extLst>
          </p:cNvPr>
          <p:cNvSpPr txBox="1">
            <a:spLocks/>
          </p:cNvSpPr>
          <p:nvPr/>
        </p:nvSpPr>
        <p:spPr>
          <a:xfrm>
            <a:off x="1981200" y="1773238"/>
            <a:ext cx="9144000"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6383" y="1352145"/>
            <a:ext cx="3458183" cy="4610910"/>
          </a:xfrm>
          <a:prstGeom prst="rect">
            <a:avLst/>
          </a:prstGeom>
        </p:spPr>
      </p:pic>
      <p:sp>
        <p:nvSpPr>
          <p:cNvPr id="4" name="TextBox 3"/>
          <p:cNvSpPr txBox="1"/>
          <p:nvPr/>
        </p:nvSpPr>
        <p:spPr>
          <a:xfrm>
            <a:off x="1981200" y="1955260"/>
            <a:ext cx="4935166" cy="3539430"/>
          </a:xfrm>
          <a:prstGeom prst="rect">
            <a:avLst/>
          </a:prstGeom>
          <a:noFill/>
        </p:spPr>
        <p:txBody>
          <a:bodyPr wrap="square" rtlCol="0">
            <a:spAutoFit/>
          </a:bodyPr>
          <a:lstStyle/>
          <a:p>
            <a:pPr marL="457200" indent="-457200">
              <a:buFont typeface="Wingdings" panose="05000000000000000000" pitchFamily="2" charset="2"/>
              <a:buChar char="ü"/>
            </a:pPr>
            <a:r>
              <a:rPr lang="en-GB" sz="2800" dirty="0">
                <a:latin typeface="Myriad Pro"/>
              </a:rPr>
              <a:t>specialist care and advice</a:t>
            </a:r>
          </a:p>
          <a:p>
            <a:pPr marL="457200" indent="-457200">
              <a:buFont typeface="Wingdings" panose="05000000000000000000" pitchFamily="2" charset="2"/>
              <a:buChar char="ü"/>
            </a:pPr>
            <a:r>
              <a:rPr lang="en-GB" sz="2800" dirty="0">
                <a:latin typeface="Myriad Pro"/>
              </a:rPr>
              <a:t>practical assistance in the home to help families cope with the demands of caring</a:t>
            </a:r>
          </a:p>
          <a:p>
            <a:pPr marL="457200" indent="-457200">
              <a:buFont typeface="Wingdings" panose="05000000000000000000" pitchFamily="2" charset="2"/>
              <a:buChar char="ü"/>
            </a:pPr>
            <a:r>
              <a:rPr lang="en-GB" sz="2800" dirty="0">
                <a:latin typeface="Myriad Pro"/>
              </a:rPr>
              <a:t>some equipment for the home and transport</a:t>
            </a:r>
          </a:p>
          <a:p>
            <a:pPr marL="457200" indent="-457200">
              <a:buFont typeface="Wingdings" panose="05000000000000000000" pitchFamily="2" charset="2"/>
              <a:buChar char="ü"/>
            </a:pPr>
            <a:r>
              <a:rPr lang="en-GB" sz="2800" dirty="0">
                <a:latin typeface="Myriad Pro"/>
              </a:rPr>
              <a:t>emotional, psychological and spiritual support</a:t>
            </a:r>
          </a:p>
        </p:txBody>
      </p:sp>
    </p:spTree>
    <p:extLst>
      <p:ext uri="{BB962C8B-B14F-4D97-AF65-F5344CB8AC3E}">
        <p14:creationId xmlns:p14="http://schemas.microsoft.com/office/powerpoint/2010/main" val="3428319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8A2C521-9CB9-4075-9F6C-3101D233957F}"/>
              </a:ext>
            </a:extLst>
          </p:cNvPr>
          <p:cNvSpPr txBox="1">
            <a:spLocks/>
          </p:cNvSpPr>
          <p:nvPr/>
        </p:nvSpPr>
        <p:spPr>
          <a:xfrm>
            <a:off x="1981200" y="345123"/>
            <a:ext cx="8686800" cy="7978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a:latin typeface="KG Second Chances Solid" panose="02000000000000000000" pitchFamily="2" charset="0"/>
              </a:rPr>
              <a:t>Specialist nursing in 2021 </a:t>
            </a:r>
          </a:p>
        </p:txBody>
      </p:sp>
      <p:sp>
        <p:nvSpPr>
          <p:cNvPr id="6" name="Subtitle 2">
            <a:extLst>
              <a:ext uri="{FF2B5EF4-FFF2-40B4-BE49-F238E27FC236}">
                <a16:creationId xmlns:a16="http://schemas.microsoft.com/office/drawing/2014/main" id="{46AB79F7-7BF7-48D6-9396-8D80C4C349C0}"/>
              </a:ext>
            </a:extLst>
          </p:cNvPr>
          <p:cNvSpPr txBox="1">
            <a:spLocks/>
          </p:cNvSpPr>
          <p:nvPr/>
        </p:nvSpPr>
        <p:spPr>
          <a:xfrm>
            <a:off x="1981200" y="1773238"/>
            <a:ext cx="6647234" cy="3382422"/>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600" dirty="0">
                <a:latin typeface="Myriad Pro"/>
              </a:rPr>
              <a:t>Reducing patient waits </a:t>
            </a:r>
          </a:p>
          <a:p>
            <a:r>
              <a:rPr lang="en-GB" sz="2600" dirty="0">
                <a:latin typeface="Myriad Pro"/>
              </a:rPr>
              <a:t>Creating capacity with digital solutions</a:t>
            </a:r>
          </a:p>
          <a:p>
            <a:r>
              <a:rPr lang="en-GB" sz="2600" dirty="0">
                <a:latin typeface="Myriad Pro"/>
              </a:rPr>
              <a:t>Reducing ED presentations and admissions</a:t>
            </a:r>
          </a:p>
          <a:p>
            <a:r>
              <a:rPr lang="en-GB" sz="2600" dirty="0">
                <a:latin typeface="Myriad Pro"/>
              </a:rPr>
              <a:t>Preventing delayed discharges</a:t>
            </a:r>
          </a:p>
          <a:p>
            <a:r>
              <a:rPr lang="en-GB" sz="2600" dirty="0">
                <a:latin typeface="Myriad Pro"/>
              </a:rPr>
              <a:t>Supporting rehabilitation</a:t>
            </a:r>
          </a:p>
          <a:p>
            <a:r>
              <a:rPr lang="en-GB" sz="2600" dirty="0">
                <a:latin typeface="Myriad Pro"/>
              </a:rPr>
              <a:t>Reducing length of stay </a:t>
            </a:r>
          </a:p>
          <a:p>
            <a:r>
              <a:rPr lang="en-GB" sz="2600" dirty="0">
                <a:latin typeface="Myriad Pro"/>
              </a:rPr>
              <a:t>Releasing inpatient capacity  </a:t>
            </a:r>
          </a:p>
          <a:p>
            <a:endParaRPr lang="en-GB" dirty="0"/>
          </a:p>
        </p:txBody>
      </p:sp>
      <p:pic>
        <p:nvPicPr>
          <p:cNvPr id="3" name="Picture 2" descr="A picture containing person&#10;&#10;Description automatically generated">
            <a:extLst>
              <a:ext uri="{FF2B5EF4-FFF2-40B4-BE49-F238E27FC236}">
                <a16:creationId xmlns:a16="http://schemas.microsoft.com/office/drawing/2014/main" id="{03506747-D65A-4A65-BCF2-75AAD54AA328}"/>
              </a:ext>
            </a:extLst>
          </p:cNvPr>
          <p:cNvPicPr>
            <a:picLocks noChangeAspect="1"/>
          </p:cNvPicPr>
          <p:nvPr/>
        </p:nvPicPr>
        <p:blipFill rotWithShape="1">
          <a:blip r:embed="rId2">
            <a:extLst>
              <a:ext uri="{28A0092B-C50C-407E-A947-70E740481C1C}">
                <a14:useLocalDpi xmlns:a14="http://schemas.microsoft.com/office/drawing/2010/main" val="0"/>
              </a:ext>
            </a:extLst>
          </a:blip>
          <a:srcRect l="14277" t="5034" r="20555" b="5032"/>
          <a:stretch/>
        </p:blipFill>
        <p:spPr>
          <a:xfrm>
            <a:off x="9327352" y="3335379"/>
            <a:ext cx="2404240" cy="3318043"/>
          </a:xfrm>
          <a:prstGeom prst="rect">
            <a:avLst/>
          </a:prstGeom>
        </p:spPr>
      </p:pic>
    </p:spTree>
    <p:extLst>
      <p:ext uri="{BB962C8B-B14F-4D97-AF65-F5344CB8AC3E}">
        <p14:creationId xmlns:p14="http://schemas.microsoft.com/office/powerpoint/2010/main" val="978482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772893" y="1592161"/>
            <a:ext cx="7735712" cy="435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2046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8A2C521-9CB9-4075-9F6C-3101D233957F}"/>
              </a:ext>
            </a:extLst>
          </p:cNvPr>
          <p:cNvSpPr txBox="1">
            <a:spLocks/>
          </p:cNvSpPr>
          <p:nvPr/>
        </p:nvSpPr>
        <p:spPr>
          <a:xfrm>
            <a:off x="1981200" y="345123"/>
            <a:ext cx="8686800" cy="7978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a:latin typeface="KG Second Chances Solid" panose="02000000000000000000" pitchFamily="2" charset="0"/>
              </a:rPr>
              <a:t>Influences on child health</a:t>
            </a:r>
          </a:p>
        </p:txBody>
      </p:sp>
      <p:sp>
        <p:nvSpPr>
          <p:cNvPr id="6" name="Subtitle 2">
            <a:extLst>
              <a:ext uri="{FF2B5EF4-FFF2-40B4-BE49-F238E27FC236}">
                <a16:creationId xmlns:a16="http://schemas.microsoft.com/office/drawing/2014/main" id="{46AB79F7-7BF7-48D6-9396-8D80C4C349C0}"/>
              </a:ext>
            </a:extLst>
          </p:cNvPr>
          <p:cNvSpPr txBox="1">
            <a:spLocks/>
          </p:cNvSpPr>
          <p:nvPr/>
        </p:nvSpPr>
        <p:spPr>
          <a:xfrm>
            <a:off x="1981200" y="1773238"/>
            <a:ext cx="9144000"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4432" y="2244962"/>
            <a:ext cx="3810000" cy="2543175"/>
          </a:xfrm>
          <a:prstGeom prst="rect">
            <a:avLst/>
          </a:prstGeom>
          <a:noFill/>
          <a:ln>
            <a:noFill/>
          </a:ln>
          <a:effectLst>
            <a:glow rad="127000">
              <a:schemeClr val="accent1"/>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714016" y="1143000"/>
            <a:ext cx="4572000" cy="5262979"/>
          </a:xfrm>
          <a:prstGeom prst="rect">
            <a:avLst/>
          </a:prstGeom>
          <a:noFill/>
        </p:spPr>
        <p:txBody>
          <a:bodyPr wrap="square" rtlCol="0">
            <a:spAutoFit/>
          </a:bodyPr>
          <a:lstStyle/>
          <a:p>
            <a:pPr marL="342900" indent="-342900">
              <a:buFont typeface="Wingdings" panose="05000000000000000000" pitchFamily="2" charset="2"/>
              <a:buChar char="ü"/>
            </a:pPr>
            <a:r>
              <a:rPr lang="en-GB" sz="2400" dirty="0">
                <a:latin typeface="Myriad Pro"/>
              </a:rPr>
              <a:t>Household income </a:t>
            </a:r>
          </a:p>
          <a:p>
            <a:pPr marL="342900" indent="-342900">
              <a:buFont typeface="Wingdings" panose="05000000000000000000" pitchFamily="2" charset="2"/>
              <a:buChar char="ü"/>
            </a:pPr>
            <a:r>
              <a:rPr lang="en-GB" sz="2400" dirty="0">
                <a:latin typeface="Myriad Pro"/>
              </a:rPr>
              <a:t>Education </a:t>
            </a:r>
          </a:p>
          <a:p>
            <a:pPr marL="342900" indent="-342900">
              <a:buFont typeface="Wingdings" panose="05000000000000000000" pitchFamily="2" charset="2"/>
              <a:buChar char="ü"/>
            </a:pPr>
            <a:r>
              <a:rPr lang="en-GB" sz="2400" dirty="0">
                <a:latin typeface="Myriad Pro"/>
              </a:rPr>
              <a:t>Housing </a:t>
            </a:r>
          </a:p>
          <a:p>
            <a:pPr marL="342900" indent="-342900">
              <a:buFont typeface="Wingdings" panose="05000000000000000000" pitchFamily="2" charset="2"/>
              <a:buChar char="ü"/>
            </a:pPr>
            <a:r>
              <a:rPr lang="en-GB" sz="2400" dirty="0">
                <a:latin typeface="Myriad Pro"/>
              </a:rPr>
              <a:t>Stable and loving family life </a:t>
            </a:r>
          </a:p>
          <a:p>
            <a:pPr marL="342900" indent="-342900">
              <a:buFont typeface="Wingdings" panose="05000000000000000000" pitchFamily="2" charset="2"/>
              <a:buChar char="ü"/>
            </a:pPr>
            <a:r>
              <a:rPr lang="en-GB" sz="2400" dirty="0">
                <a:latin typeface="Myriad Pro"/>
              </a:rPr>
              <a:t>Healthy environment </a:t>
            </a:r>
          </a:p>
          <a:p>
            <a:endParaRPr lang="en-GB" sz="2400" dirty="0">
              <a:latin typeface="Myriad Pro"/>
            </a:endParaRPr>
          </a:p>
          <a:p>
            <a:r>
              <a:rPr lang="en-GB" sz="2400" dirty="0">
                <a:latin typeface="Myriad Pro"/>
              </a:rPr>
              <a:t>Difficult mental health </a:t>
            </a:r>
          </a:p>
          <a:p>
            <a:r>
              <a:rPr lang="en-GB" sz="2400" dirty="0">
                <a:latin typeface="Myriad Pro"/>
              </a:rPr>
              <a:t>Poorer educational outcomes</a:t>
            </a:r>
          </a:p>
          <a:p>
            <a:r>
              <a:rPr lang="en-GB" sz="2400" dirty="0">
                <a:latin typeface="Myriad Pro"/>
              </a:rPr>
              <a:t>Inequality  </a:t>
            </a:r>
          </a:p>
          <a:p>
            <a:r>
              <a:rPr lang="en-GB" sz="2400" dirty="0">
                <a:latin typeface="Myriad Pro"/>
              </a:rPr>
              <a:t>Vulnerability </a:t>
            </a:r>
          </a:p>
          <a:p>
            <a:r>
              <a:rPr lang="en-GB" sz="2400" dirty="0">
                <a:latin typeface="Myriad Pro"/>
              </a:rPr>
              <a:t>poverty  </a:t>
            </a:r>
          </a:p>
          <a:p>
            <a:r>
              <a:rPr lang="en-GB" sz="2400" dirty="0">
                <a:latin typeface="Myriad Pro"/>
              </a:rPr>
              <a:t>Challenging family and social circumstances</a:t>
            </a:r>
          </a:p>
          <a:p>
            <a:r>
              <a:rPr lang="en-GB" sz="2400" dirty="0">
                <a:latin typeface="Myriad Pro"/>
              </a:rPr>
              <a:t>Complexity </a:t>
            </a:r>
            <a:r>
              <a:rPr lang="en-GB" dirty="0">
                <a:latin typeface="KG Second Chances Solid"/>
              </a:rPr>
              <a:t>.</a:t>
            </a:r>
          </a:p>
        </p:txBody>
      </p:sp>
    </p:spTree>
    <p:extLst>
      <p:ext uri="{BB962C8B-B14F-4D97-AF65-F5344CB8AC3E}">
        <p14:creationId xmlns:p14="http://schemas.microsoft.com/office/powerpoint/2010/main" val="1492144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8A2C521-9CB9-4075-9F6C-3101D233957F}"/>
              </a:ext>
            </a:extLst>
          </p:cNvPr>
          <p:cNvSpPr txBox="1">
            <a:spLocks/>
          </p:cNvSpPr>
          <p:nvPr/>
        </p:nvSpPr>
        <p:spPr>
          <a:xfrm>
            <a:off x="1981200" y="345123"/>
            <a:ext cx="8686800" cy="7978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a:latin typeface="KG Second Chances Solid" panose="02000000000000000000" pitchFamily="2" charset="0"/>
              </a:rPr>
              <a:t>Specialist nurses ….</a:t>
            </a:r>
          </a:p>
        </p:txBody>
      </p:sp>
      <p:sp>
        <p:nvSpPr>
          <p:cNvPr id="6" name="Subtitle 2">
            <a:extLst>
              <a:ext uri="{FF2B5EF4-FFF2-40B4-BE49-F238E27FC236}">
                <a16:creationId xmlns:a16="http://schemas.microsoft.com/office/drawing/2014/main" id="{46AB79F7-7BF7-48D6-9396-8D80C4C349C0}"/>
              </a:ext>
            </a:extLst>
          </p:cNvPr>
          <p:cNvSpPr txBox="1">
            <a:spLocks/>
          </p:cNvSpPr>
          <p:nvPr/>
        </p:nvSpPr>
        <p:spPr>
          <a:xfrm>
            <a:off x="1981200" y="1773237"/>
            <a:ext cx="9144000" cy="33060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latin typeface="Myriad Pro"/>
              </a:rPr>
              <a:t>Understand patient pathways </a:t>
            </a:r>
          </a:p>
          <a:p>
            <a:r>
              <a:rPr lang="en-GB" sz="2400" dirty="0">
                <a:latin typeface="Myriad Pro"/>
              </a:rPr>
              <a:t>Have established networks and relationships</a:t>
            </a:r>
          </a:p>
          <a:p>
            <a:r>
              <a:rPr lang="en-GB" sz="2400" dirty="0">
                <a:latin typeface="Myriad Pro"/>
              </a:rPr>
              <a:t>Know their families and build trust</a:t>
            </a:r>
          </a:p>
          <a:p>
            <a:r>
              <a:rPr lang="en-GB" sz="2400" dirty="0">
                <a:latin typeface="Myriad Pro"/>
              </a:rPr>
              <a:t>Build confidence </a:t>
            </a:r>
          </a:p>
          <a:p>
            <a:r>
              <a:rPr lang="en-GB" sz="2400" dirty="0">
                <a:latin typeface="Myriad Pro"/>
              </a:rPr>
              <a:t>Are there at all life stages</a:t>
            </a:r>
          </a:p>
          <a:p>
            <a:r>
              <a:rPr lang="en-GB" sz="2400" dirty="0">
                <a:latin typeface="Myriad Pro"/>
              </a:rPr>
              <a:t>Solve problems </a:t>
            </a:r>
          </a:p>
          <a:p>
            <a:endParaRPr lang="en-GB"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63181" y="3221882"/>
            <a:ext cx="2554288" cy="3389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1068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8A2C521-9CB9-4075-9F6C-3101D233957F}"/>
              </a:ext>
            </a:extLst>
          </p:cNvPr>
          <p:cNvSpPr txBox="1">
            <a:spLocks/>
          </p:cNvSpPr>
          <p:nvPr/>
        </p:nvSpPr>
        <p:spPr>
          <a:xfrm>
            <a:off x="1981200" y="345123"/>
            <a:ext cx="8686800" cy="7978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a:latin typeface="KG Second Chances Solid" panose="02000000000000000000" pitchFamily="2" charset="0"/>
              </a:rPr>
              <a:t>Super connectors @</a:t>
            </a:r>
            <a:r>
              <a:rPr lang="en-GB" sz="3200" dirty="0" err="1">
                <a:latin typeface="KG Second Chances Solid" panose="02000000000000000000" pitchFamily="2" charset="0"/>
              </a:rPr>
              <a:t>helenbevan</a:t>
            </a:r>
            <a:r>
              <a:rPr lang="en-GB" sz="3200" dirty="0">
                <a:latin typeface="KG Second Chances Solid" panose="02000000000000000000" pitchFamily="2" charset="0"/>
              </a:rPr>
              <a:t>  </a:t>
            </a:r>
          </a:p>
        </p:txBody>
      </p:sp>
      <p:sp>
        <p:nvSpPr>
          <p:cNvPr id="6" name="Subtitle 2">
            <a:extLst>
              <a:ext uri="{FF2B5EF4-FFF2-40B4-BE49-F238E27FC236}">
                <a16:creationId xmlns:a16="http://schemas.microsoft.com/office/drawing/2014/main" id="{46AB79F7-7BF7-48D6-9396-8D80C4C349C0}"/>
              </a:ext>
            </a:extLst>
          </p:cNvPr>
          <p:cNvSpPr txBox="1">
            <a:spLocks/>
          </p:cNvSpPr>
          <p:nvPr/>
        </p:nvSpPr>
        <p:spPr>
          <a:xfrm>
            <a:off x="1981200" y="1354948"/>
            <a:ext cx="4572000" cy="43746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dirty="0">
              <a:latin typeface="KG Second Chances Solid"/>
            </a:endParaRPr>
          </a:p>
          <a:p>
            <a:pPr marL="0" indent="0">
              <a:buNone/>
            </a:pPr>
            <a:r>
              <a:rPr lang="en-GB" sz="2400" dirty="0">
                <a:latin typeface="Myriad Pro"/>
              </a:rPr>
              <a:t>Unknown to ‘formal leaders’ </a:t>
            </a:r>
          </a:p>
          <a:p>
            <a:pPr marL="0" indent="0">
              <a:buNone/>
            </a:pPr>
            <a:r>
              <a:rPr lang="en-GB" sz="2400" dirty="0">
                <a:latin typeface="Myriad Pro"/>
              </a:rPr>
              <a:t>Go to people, with relationships and connections</a:t>
            </a:r>
          </a:p>
          <a:p>
            <a:pPr marL="0" indent="0">
              <a:buNone/>
            </a:pPr>
            <a:r>
              <a:rPr lang="en-GB" sz="2400" dirty="0">
                <a:latin typeface="Myriad Pro"/>
              </a:rPr>
              <a:t>Trusted at ground level</a:t>
            </a:r>
          </a:p>
          <a:p>
            <a:pPr marL="0" indent="0">
              <a:buNone/>
            </a:pPr>
            <a:r>
              <a:rPr lang="en-GB" sz="2400" dirty="0">
                <a:latin typeface="Myriad Pro"/>
              </a:rPr>
              <a:t>Bring people together</a:t>
            </a:r>
          </a:p>
          <a:p>
            <a:pPr marL="0" indent="0">
              <a:buNone/>
            </a:pPr>
            <a:r>
              <a:rPr lang="en-GB" sz="2400" dirty="0">
                <a:latin typeface="Myriad Pro"/>
              </a:rPr>
              <a:t>Work interdependently not independently  </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4644" y="1957471"/>
            <a:ext cx="4259143" cy="3169595"/>
          </a:xfrm>
          <a:prstGeom prst="rect">
            <a:avLst/>
          </a:prstGeom>
          <a:noFill/>
          <a:ln w="57150">
            <a:solidFill>
              <a:srgbClr val="FF0000"/>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581800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8A2C521-9CB9-4075-9F6C-3101D233957F}"/>
              </a:ext>
            </a:extLst>
          </p:cNvPr>
          <p:cNvSpPr txBox="1">
            <a:spLocks/>
          </p:cNvSpPr>
          <p:nvPr/>
        </p:nvSpPr>
        <p:spPr>
          <a:xfrm>
            <a:off x="1981200" y="345123"/>
            <a:ext cx="8686800" cy="7978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3200" dirty="0">
              <a:latin typeface="KG Second Chances Solid" panose="02000000000000000000" pitchFamily="2" charset="0"/>
            </a:endParaRPr>
          </a:p>
        </p:txBody>
      </p:sp>
      <p:sp>
        <p:nvSpPr>
          <p:cNvPr id="6" name="Subtitle 2">
            <a:extLst>
              <a:ext uri="{FF2B5EF4-FFF2-40B4-BE49-F238E27FC236}">
                <a16:creationId xmlns:a16="http://schemas.microsoft.com/office/drawing/2014/main" id="{46AB79F7-7BF7-48D6-9396-8D80C4C349C0}"/>
              </a:ext>
            </a:extLst>
          </p:cNvPr>
          <p:cNvSpPr txBox="1">
            <a:spLocks/>
          </p:cNvSpPr>
          <p:nvPr/>
        </p:nvSpPr>
        <p:spPr>
          <a:xfrm>
            <a:off x="2613498" y="1384130"/>
            <a:ext cx="5324272" cy="333378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pPr>
            <a:r>
              <a:rPr lang="en-GB" sz="2400" dirty="0">
                <a:latin typeface="KG Second Chances Solid"/>
              </a:rPr>
              <a:t>‘</a:t>
            </a:r>
            <a:r>
              <a:rPr lang="en-GB" sz="2400" dirty="0">
                <a:latin typeface="Myriad Pro"/>
              </a:rPr>
              <a:t>’local areas  designing and implementing models of care that are age appropriate, closer to home and bring together physical and mental health services. These models will support health development by providing holistic care across local authority and NHS services, including primary care, community services, speech and language therapy, school nursing, oral health, acute and specialised services” </a:t>
            </a:r>
          </a:p>
        </p:txBody>
      </p:sp>
      <p:pic>
        <p:nvPicPr>
          <p:cNvPr id="3" name="Picture 2" descr="A picture containing person&#10;&#10;Description automatically generated">
            <a:extLst>
              <a:ext uri="{FF2B5EF4-FFF2-40B4-BE49-F238E27FC236}">
                <a16:creationId xmlns:a16="http://schemas.microsoft.com/office/drawing/2014/main" id="{C6BAF432-93DF-4BD6-B3C0-AB16B1ED266F}"/>
              </a:ext>
            </a:extLst>
          </p:cNvPr>
          <p:cNvPicPr>
            <a:picLocks noChangeAspect="1"/>
          </p:cNvPicPr>
          <p:nvPr/>
        </p:nvPicPr>
        <p:blipFill rotWithShape="1">
          <a:blip r:embed="rId2">
            <a:extLst>
              <a:ext uri="{28A0092B-C50C-407E-A947-70E740481C1C}">
                <a14:useLocalDpi xmlns:a14="http://schemas.microsoft.com/office/drawing/2010/main" val="0"/>
              </a:ext>
            </a:extLst>
          </a:blip>
          <a:srcRect l="12894" t="6822" r="14739" b="9457"/>
          <a:stretch/>
        </p:blipFill>
        <p:spPr>
          <a:xfrm>
            <a:off x="8510571" y="3429000"/>
            <a:ext cx="2753833" cy="3185860"/>
          </a:xfrm>
          <a:prstGeom prst="rect">
            <a:avLst/>
          </a:prstGeom>
        </p:spPr>
      </p:pic>
      <p:sp>
        <p:nvSpPr>
          <p:cNvPr id="2" name="TextBox 1"/>
          <p:cNvSpPr txBox="1"/>
          <p:nvPr/>
        </p:nvSpPr>
        <p:spPr>
          <a:xfrm>
            <a:off x="2500009" y="525243"/>
            <a:ext cx="6215974" cy="523220"/>
          </a:xfrm>
          <a:prstGeom prst="rect">
            <a:avLst/>
          </a:prstGeom>
          <a:noFill/>
        </p:spPr>
        <p:txBody>
          <a:bodyPr wrap="square" rtlCol="0">
            <a:spAutoFit/>
          </a:bodyPr>
          <a:lstStyle/>
          <a:p>
            <a:r>
              <a:rPr lang="en-GB" sz="2800" dirty="0">
                <a:latin typeface="KG Second Chances Solid"/>
              </a:rPr>
              <a:t>Integration of services within health and care </a:t>
            </a:r>
          </a:p>
        </p:txBody>
      </p:sp>
    </p:spTree>
    <p:extLst>
      <p:ext uri="{BB962C8B-B14F-4D97-AF65-F5344CB8AC3E}">
        <p14:creationId xmlns:p14="http://schemas.microsoft.com/office/powerpoint/2010/main" val="42196015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4917688A2FBF04E947236E249EAA5E6" ma:contentTypeVersion="13" ma:contentTypeDescription="Create a new document." ma:contentTypeScope="" ma:versionID="c11ff36a8f8c8e868e106dd9965e5366">
  <xsd:schema xmlns:xsd="http://www.w3.org/2001/XMLSchema" xmlns:xs="http://www.w3.org/2001/XMLSchema" xmlns:p="http://schemas.microsoft.com/office/2006/metadata/properties" xmlns:ns2="1d661ce9-fddf-46fc-8e5e-bf689eafb3cb" xmlns:ns3="e7bf32ff-d6e8-4993-9eeb-9f1c65d48f83" targetNamespace="http://schemas.microsoft.com/office/2006/metadata/properties" ma:root="true" ma:fieldsID="1c4265f677d8a8748d4f2693510a0bbd" ns2:_="" ns3:_="">
    <xsd:import namespace="1d661ce9-fddf-46fc-8e5e-bf689eafb3cb"/>
    <xsd:import namespace="e7bf32ff-d6e8-4993-9eeb-9f1c65d48f8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661ce9-fddf-46fc-8e5e-bf689eafb3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7bf32ff-d6e8-4993-9eeb-9f1c65d48f8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7E4E3B7-7379-428B-89AC-6F8A5DA8694C}">
  <ds:schemaRefs>
    <ds:schemaRef ds:uri="http://schemas.microsoft.com/sharepoint/v3/contenttype/forms"/>
  </ds:schemaRefs>
</ds:datastoreItem>
</file>

<file path=customXml/itemProps2.xml><?xml version="1.0" encoding="utf-8"?>
<ds:datastoreItem xmlns:ds="http://schemas.openxmlformats.org/officeDocument/2006/customXml" ds:itemID="{00F96BBB-B24A-4CC6-944C-1569910C82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d661ce9-fddf-46fc-8e5e-bf689eafb3cb"/>
    <ds:schemaRef ds:uri="e7bf32ff-d6e8-4993-9eeb-9f1c65d48f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7971C43-77D1-4773-B2C4-2FC5F5A29BA3}">
  <ds:schemaRefs>
    <ds:schemaRef ds:uri="http://purl.org/dc/elements/1.1/"/>
    <ds:schemaRef ds:uri="http://schemas.microsoft.com/office/2006/metadata/properties"/>
    <ds:schemaRef ds:uri="http://purl.org/dc/terms/"/>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e7bf32ff-d6e8-4993-9eeb-9f1c65d48f83"/>
    <ds:schemaRef ds:uri="1d661ce9-fddf-46fc-8e5e-bf689eafb3cb"/>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5331</TotalTime>
  <Words>361</Words>
  <Application>Microsoft Office PowerPoint</Application>
  <PresentationFormat>Widescreen</PresentationFormat>
  <Paragraphs>73</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Calibri Light</vt:lpstr>
      <vt:lpstr>KG Second Chances Solid</vt:lpstr>
      <vt:lpstr>Myriad Pro</vt:lpstr>
      <vt:lpstr>Wingdings</vt:lpstr>
      <vt:lpstr>Office Theme</vt:lpstr>
      <vt:lpstr>PowerPoint Presentation</vt:lpstr>
      <vt:lpstr>Children and Young People with Serious Lifelong Illness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Headline in KG Second Chances</dc:title>
  <dc:creator>Tom Dixon</dc:creator>
  <cp:lastModifiedBy>Tom Dixon</cp:lastModifiedBy>
  <cp:revision>19</cp:revision>
  <dcterms:created xsi:type="dcterms:W3CDTF">2021-07-22T16:38:16Z</dcterms:created>
  <dcterms:modified xsi:type="dcterms:W3CDTF">2021-10-15T11:27:29Z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0x010100A4917688A2FBF04E947236E249EAA5E6</vt:lpwstr>
  </property>
</Properties>
</file>